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7" r:id="rId2"/>
    <p:sldId id="296" r:id="rId3"/>
    <p:sldId id="343" r:id="rId4"/>
    <p:sldId id="345" r:id="rId5"/>
    <p:sldId id="338" r:id="rId6"/>
    <p:sldId id="347" r:id="rId7"/>
    <p:sldId id="344" r:id="rId8"/>
    <p:sldId id="321" r:id="rId9"/>
    <p:sldId id="292" r:id="rId10"/>
    <p:sldId id="341" r:id="rId11"/>
  </p:sldIdLst>
  <p:sldSz cx="12190413" cy="6858000"/>
  <p:notesSz cx="6858000" cy="9144000"/>
  <p:embeddedFontLst>
    <p:embeddedFont>
      <p:font typeface="微软雅黑" panose="020B0503020204020204" pitchFamily="34" charset="-122"/>
      <p:regular r:id="rId13"/>
      <p:bold r:id="rId14"/>
    </p:embeddedFont>
    <p:embeddedFont>
      <p:font typeface="华文黑体" panose="02010600030101010101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C1AD"/>
    <a:srgbClr val="00B0F0"/>
    <a:srgbClr val="E2DEE2"/>
    <a:srgbClr val="A8C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9" autoAdjust="0"/>
    <p:restoredTop sz="94590" autoAdjust="0"/>
  </p:normalViewPr>
  <p:slideViewPr>
    <p:cSldViewPr>
      <p:cViewPr varScale="1">
        <p:scale>
          <a:sx n="110" d="100"/>
          <a:sy n="110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F32DA-577A-4CD1-8312-5516A072C612}" type="datetimeFigureOut">
              <a:rPr lang="zh-CN" altLang="en-US" smtClean="0"/>
              <a:pPr/>
              <a:t>2017/6/28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9B31C-7288-4700-AD2B-E87E40D34C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23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B31C-7288-4700-AD2B-E87E40D34CD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08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0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4DBB-1429-4F3E-9FF1-7F51942B8A69}" type="datetimeFigureOut">
              <a:rPr lang="zh-CN" altLang="en-US" smtClean="0"/>
              <a:pPr/>
              <a:t>2017/6/28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DA19-2E23-4955-8178-4E72EE97BF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21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4DBB-1429-4F3E-9FF1-7F51942B8A69}" type="datetimeFigureOut">
              <a:rPr lang="zh-CN" altLang="en-US" smtClean="0"/>
              <a:pPr/>
              <a:t>2017/6/28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DA19-2E23-4955-8178-4E72EE97BF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28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2926854" y="757084"/>
            <a:ext cx="68407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平行四边形 7"/>
          <p:cNvSpPr/>
          <p:nvPr userDrawn="1"/>
        </p:nvSpPr>
        <p:spPr>
          <a:xfrm>
            <a:off x="8975526" y="548680"/>
            <a:ext cx="1296144" cy="216024"/>
          </a:xfrm>
          <a:prstGeom prst="parallelogram">
            <a:avLst>
              <a:gd name="adj" fmla="val 7262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>
                <a:latin typeface="HelveticaNeueLT Pro 67 MdCn" pitchFamily="34" charset="0"/>
              </a:rPr>
              <a:t>Innovation</a:t>
            </a:r>
            <a:endParaRPr lang="zh-CN" altLang="en-US" sz="1100" dirty="0">
              <a:latin typeface="HelveticaNeueLT Pro 67 MdCn" pitchFamily="34" charset="0"/>
            </a:endParaRPr>
          </a:p>
        </p:txBody>
      </p:sp>
      <p:sp>
        <p:nvSpPr>
          <p:cNvPr id="9" name="平行四边形 8"/>
          <p:cNvSpPr/>
          <p:nvPr userDrawn="1"/>
        </p:nvSpPr>
        <p:spPr>
          <a:xfrm>
            <a:off x="10055646" y="548680"/>
            <a:ext cx="1296144" cy="216024"/>
          </a:xfrm>
          <a:prstGeom prst="parallelogram">
            <a:avLst>
              <a:gd name="adj" fmla="val 72620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>
                <a:latin typeface="HelveticaNeueLT Pro 67 MdCn" pitchFamily="34" charset="0"/>
              </a:rPr>
              <a:t>Professional</a:t>
            </a:r>
            <a:endParaRPr lang="zh-CN" altLang="en-US" sz="1100" dirty="0">
              <a:latin typeface="HelveticaNeueLT Pro 67 MdCn" pitchFamily="34" charset="0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9333263" y="6352959"/>
            <a:ext cx="1876814" cy="706386"/>
            <a:chOff x="9625016" y="6352959"/>
            <a:chExt cx="1876814" cy="706386"/>
          </a:xfrm>
        </p:grpSpPr>
        <p:sp>
          <p:nvSpPr>
            <p:cNvPr id="11" name="矩形 10"/>
            <p:cNvSpPr/>
            <p:nvPr userDrawn="1"/>
          </p:nvSpPr>
          <p:spPr>
            <a:xfrm rot="18900000">
              <a:off x="10502847" y="6352959"/>
              <a:ext cx="413792" cy="41379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latin typeface="HelveticaNeueLT Pro 67 MdCn" pitchFamily="34" charset="0"/>
              </a:endParaRPr>
            </a:p>
          </p:txBody>
        </p:sp>
        <p:sp>
          <p:nvSpPr>
            <p:cNvPr id="12" name="矩形 19"/>
            <p:cNvSpPr/>
            <p:nvPr userDrawn="1"/>
          </p:nvSpPr>
          <p:spPr>
            <a:xfrm rot="18900000">
              <a:off x="10795399" y="6645553"/>
              <a:ext cx="413792" cy="413792"/>
            </a:xfrm>
            <a:custGeom>
              <a:avLst/>
              <a:gdLst/>
              <a:ahLst/>
              <a:cxnLst/>
              <a:rect l="l" t="t" r="r" b="b"/>
              <a:pathLst>
                <a:path w="413792" h="413792">
                  <a:moveTo>
                    <a:pt x="413792" y="0"/>
                  </a:moveTo>
                  <a:lnTo>
                    <a:pt x="413792" y="4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矩形 12"/>
            <p:cNvSpPr/>
            <p:nvPr userDrawn="1"/>
          </p:nvSpPr>
          <p:spPr>
            <a:xfrm rot="18900000">
              <a:off x="11088038" y="6352959"/>
              <a:ext cx="413792" cy="413793"/>
            </a:xfrm>
            <a:prstGeom prst="rect">
              <a:avLst/>
            </a:prstGeom>
            <a:solidFill>
              <a:srgbClr val="A8C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24"/>
            <p:cNvSpPr/>
            <p:nvPr userDrawn="1"/>
          </p:nvSpPr>
          <p:spPr>
            <a:xfrm rot="18900000">
              <a:off x="10210207" y="6645553"/>
              <a:ext cx="413791" cy="413791"/>
            </a:xfrm>
            <a:custGeom>
              <a:avLst/>
              <a:gdLst/>
              <a:ahLst/>
              <a:cxnLst/>
              <a:rect l="l" t="t" r="r" b="b"/>
              <a:pathLst>
                <a:path w="413791" h="413791">
                  <a:moveTo>
                    <a:pt x="413790" y="0"/>
                  </a:moveTo>
                  <a:lnTo>
                    <a:pt x="413791" y="41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25"/>
            <p:cNvSpPr/>
            <p:nvPr userDrawn="1"/>
          </p:nvSpPr>
          <p:spPr>
            <a:xfrm rot="18900000">
              <a:off x="9625016" y="6645554"/>
              <a:ext cx="413790" cy="413790"/>
            </a:xfrm>
            <a:custGeom>
              <a:avLst/>
              <a:gdLst/>
              <a:ahLst/>
              <a:cxnLst/>
              <a:rect l="l" t="t" r="r" b="b"/>
              <a:pathLst>
                <a:path w="413790" h="413790">
                  <a:moveTo>
                    <a:pt x="413790" y="0"/>
                  </a:moveTo>
                  <a:lnTo>
                    <a:pt x="413790" y="413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557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4DBB-1429-4F3E-9FF1-7F51942B8A69}" type="datetimeFigureOut">
              <a:rPr lang="zh-CN" altLang="en-US" smtClean="0"/>
              <a:pPr/>
              <a:t>2017/6/28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DA19-2E23-4955-8178-4E72EE97BF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45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4DBB-1429-4F3E-9FF1-7F51942B8A69}" type="datetimeFigureOut">
              <a:rPr lang="zh-CN" altLang="en-US" smtClean="0"/>
              <a:pPr/>
              <a:t>2017/6/28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DA19-2E23-4955-8178-4E72EE97BF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81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4DBB-1429-4F3E-9FF1-7F51942B8A69}" type="datetimeFigureOut">
              <a:rPr lang="zh-CN" altLang="en-US" smtClean="0"/>
              <a:pPr/>
              <a:t>2017/6/28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DA19-2E23-4955-8178-4E72EE97BF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81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4DBB-1429-4F3E-9FF1-7F51942B8A69}" type="datetimeFigureOut">
              <a:rPr lang="zh-CN" altLang="en-US" smtClean="0"/>
              <a:pPr/>
              <a:t>2017/6/28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DA19-2E23-4955-8178-4E72EE97BF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02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4DBB-1429-4F3E-9FF1-7F51942B8A69}" type="datetimeFigureOut">
              <a:rPr lang="zh-CN" altLang="en-US" smtClean="0"/>
              <a:pPr/>
              <a:t>2017/6/28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DA19-2E23-4955-8178-4E72EE97BF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54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4DBB-1429-4F3E-9FF1-7F51942B8A69}" type="datetimeFigureOut">
              <a:rPr lang="zh-CN" altLang="en-US" smtClean="0"/>
              <a:pPr/>
              <a:t>2017/6/28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DA19-2E23-4955-8178-4E72EE97BF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39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4DBB-1429-4F3E-9FF1-7F51942B8A69}" type="datetimeFigureOut">
              <a:rPr lang="zh-CN" altLang="en-US" smtClean="0"/>
              <a:pPr/>
              <a:t>2017/6/28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DA19-2E23-4955-8178-4E72EE97BF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49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E4DBB-1429-4F3E-9FF1-7F51942B8A69}" type="datetimeFigureOut">
              <a:rPr lang="zh-CN" altLang="en-US" smtClean="0"/>
              <a:pPr/>
              <a:t>2017/6/28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EDA19-2E23-4955-8178-4E72EE97BF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96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25256\Desktop\QC&#35762;&#25925;&#20107;\&#26410;&#21629;&#21517;.wmv" TargetMode="External"/><Relationship Id="rId1" Type="http://schemas.microsoft.com/office/2007/relationships/media" Target="file:///C:\Users\25256\Desktop\QC&#35762;&#25925;&#20107;\&#26410;&#21629;&#21517;.wmv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过程 6"/>
          <p:cNvSpPr/>
          <p:nvPr/>
        </p:nvSpPr>
        <p:spPr>
          <a:xfrm>
            <a:off x="4222998" y="1268760"/>
            <a:ext cx="7967415" cy="43204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03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034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034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2034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1556792"/>
            <a:ext cx="6984776" cy="3744416"/>
          </a:xfrm>
          <a:custGeom>
            <a:avLst/>
            <a:gdLst>
              <a:gd name="connsiteX0" fmla="*/ 0 w 6984776"/>
              <a:gd name="connsiteY0" fmla="*/ 0 h 3744416"/>
              <a:gd name="connsiteX1" fmla="*/ 6984776 w 6984776"/>
              <a:gd name="connsiteY1" fmla="*/ 0 h 3744416"/>
              <a:gd name="connsiteX2" fmla="*/ 6984776 w 6984776"/>
              <a:gd name="connsiteY2" fmla="*/ 3744416 h 3744416"/>
              <a:gd name="connsiteX3" fmla="*/ 0 w 6984776"/>
              <a:gd name="connsiteY3" fmla="*/ 3744416 h 3744416"/>
              <a:gd name="connsiteX4" fmla="*/ 0 w 6984776"/>
              <a:gd name="connsiteY4" fmla="*/ 0 h 3744416"/>
              <a:gd name="connsiteX0" fmla="*/ 0 w 6984776"/>
              <a:gd name="connsiteY0" fmla="*/ 0 h 3744416"/>
              <a:gd name="connsiteX1" fmla="*/ 6984776 w 6984776"/>
              <a:gd name="connsiteY1" fmla="*/ 0 h 3744416"/>
              <a:gd name="connsiteX2" fmla="*/ 5607389 w 6984776"/>
              <a:gd name="connsiteY2" fmla="*/ 3744416 h 3744416"/>
              <a:gd name="connsiteX3" fmla="*/ 0 w 6984776"/>
              <a:gd name="connsiteY3" fmla="*/ 3744416 h 3744416"/>
              <a:gd name="connsiteX4" fmla="*/ 0 w 6984776"/>
              <a:gd name="connsiteY4" fmla="*/ 0 h 374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4776" h="3744416">
                <a:moveTo>
                  <a:pt x="0" y="0"/>
                </a:moveTo>
                <a:lnTo>
                  <a:pt x="6984776" y="0"/>
                </a:lnTo>
                <a:lnTo>
                  <a:pt x="5607389" y="3744416"/>
                </a:lnTo>
                <a:lnTo>
                  <a:pt x="0" y="37444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8000">
                <a:srgbClr val="49C1AD">
                  <a:alpha val="80000"/>
                </a:srgbClr>
              </a:gs>
              <a:gs pos="0">
                <a:srgbClr val="00B0F0">
                  <a:alpha val="80000"/>
                </a:srgbClr>
              </a:gs>
              <a:gs pos="100000">
                <a:srgbClr val="A8CF38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dirty="0">
              <a:solidFill>
                <a:schemeClr val="bg1"/>
              </a:solidFill>
              <a:latin typeface="HelveticaNeueLT Pro 67 MdCn" pitchFamily="34" charset="0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289" y="1988840"/>
            <a:ext cx="11173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101600" dist="76200" dir="8100000" algn="tr" rotWithShape="0">
                    <a:schemeClr val="tx1">
                      <a:alpha val="1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促发展、勇突破</a:t>
            </a:r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101600" dist="76200" dir="8100000" algn="tr" rotWithShape="0">
                    <a:schemeClr val="tx1">
                      <a:alpha val="1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6000" b="1" dirty="0" smtClean="0">
              <a:solidFill>
                <a:schemeClr val="bg1"/>
              </a:solidFill>
              <a:effectLst>
                <a:outerShdw blurRad="101600" dist="76200" dir="8100000" algn="tr" rotWithShape="0">
                  <a:schemeClr val="tx1">
                    <a:alpha val="1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101600" dist="76200" dir="8100000" algn="tr" rotWithShape="0">
                    <a:schemeClr val="tx1">
                      <a:alpha val="1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协同</a:t>
            </a:r>
            <a:r>
              <a:rPr lang="zh-CN" altLang="en-US" sz="6000" b="1" dirty="0">
                <a:solidFill>
                  <a:schemeClr val="bg1"/>
                </a:solidFill>
                <a:effectLst>
                  <a:outerShdw blurRad="101600" dist="76200" dir="8100000" algn="tr" rotWithShape="0">
                    <a:schemeClr val="tx1">
                      <a:alpha val="1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共进齐成长</a:t>
            </a:r>
            <a:endParaRPr lang="zh-CN" altLang="zh-CN" sz="6000" b="1" dirty="0">
              <a:solidFill>
                <a:schemeClr val="bg1"/>
              </a:solidFill>
              <a:effectLst>
                <a:outerShdw blurRad="101600" dist="76200" dir="8100000" algn="tr" rotWithShape="0">
                  <a:schemeClr val="tx1">
                    <a:alpha val="1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直角三角形 12"/>
          <p:cNvSpPr/>
          <p:nvPr/>
        </p:nvSpPr>
        <p:spPr>
          <a:xfrm>
            <a:off x="5736688" y="1270666"/>
            <a:ext cx="1248087" cy="288032"/>
          </a:xfrm>
          <a:custGeom>
            <a:avLst/>
            <a:gdLst>
              <a:gd name="connsiteX0" fmla="*/ 0 w 1177602"/>
              <a:gd name="connsiteY0" fmla="*/ 288032 h 288032"/>
              <a:gd name="connsiteX1" fmla="*/ 0 w 1177602"/>
              <a:gd name="connsiteY1" fmla="*/ 0 h 288032"/>
              <a:gd name="connsiteX2" fmla="*/ 1177602 w 1177602"/>
              <a:gd name="connsiteY2" fmla="*/ 288032 h 288032"/>
              <a:gd name="connsiteX3" fmla="*/ 0 w 1177602"/>
              <a:gd name="connsiteY3" fmla="*/ 288032 h 288032"/>
              <a:gd name="connsiteX0" fmla="*/ 0 w 1248087"/>
              <a:gd name="connsiteY0" fmla="*/ 289937 h 289937"/>
              <a:gd name="connsiteX1" fmla="*/ 70485 w 1248087"/>
              <a:gd name="connsiteY1" fmla="*/ 0 h 289937"/>
              <a:gd name="connsiteX2" fmla="*/ 1248087 w 1248087"/>
              <a:gd name="connsiteY2" fmla="*/ 288032 h 289937"/>
              <a:gd name="connsiteX3" fmla="*/ 0 w 1248087"/>
              <a:gd name="connsiteY3" fmla="*/ 289937 h 289937"/>
              <a:gd name="connsiteX0" fmla="*/ 0 w 1248087"/>
              <a:gd name="connsiteY0" fmla="*/ 288032 h 288032"/>
              <a:gd name="connsiteX1" fmla="*/ 104775 w 1248087"/>
              <a:gd name="connsiteY1" fmla="*/ 0 h 288032"/>
              <a:gd name="connsiteX2" fmla="*/ 1248087 w 1248087"/>
              <a:gd name="connsiteY2" fmla="*/ 286127 h 288032"/>
              <a:gd name="connsiteX3" fmla="*/ 0 w 1248087"/>
              <a:gd name="connsiteY3" fmla="*/ 288032 h 288032"/>
              <a:gd name="connsiteX0" fmla="*/ 0 w 1131882"/>
              <a:gd name="connsiteY0" fmla="*/ 288032 h 288032"/>
              <a:gd name="connsiteX1" fmla="*/ 104775 w 1131882"/>
              <a:gd name="connsiteY1" fmla="*/ 0 h 288032"/>
              <a:gd name="connsiteX2" fmla="*/ 1131882 w 1131882"/>
              <a:gd name="connsiteY2" fmla="*/ 228977 h 288032"/>
              <a:gd name="connsiteX3" fmla="*/ 0 w 1131882"/>
              <a:gd name="connsiteY3" fmla="*/ 288032 h 288032"/>
              <a:gd name="connsiteX0" fmla="*/ 0 w 1248087"/>
              <a:gd name="connsiteY0" fmla="*/ 288032 h 288032"/>
              <a:gd name="connsiteX1" fmla="*/ 104775 w 1248087"/>
              <a:gd name="connsiteY1" fmla="*/ 0 h 288032"/>
              <a:gd name="connsiteX2" fmla="*/ 1248087 w 1248087"/>
              <a:gd name="connsiteY2" fmla="*/ 288032 h 288032"/>
              <a:gd name="connsiteX3" fmla="*/ 0 w 1248087"/>
              <a:gd name="connsiteY3" fmla="*/ 288032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8087" h="288032">
                <a:moveTo>
                  <a:pt x="0" y="288032"/>
                </a:moveTo>
                <a:lnTo>
                  <a:pt x="104775" y="0"/>
                </a:lnTo>
                <a:lnTo>
                  <a:pt x="1248087" y="288032"/>
                </a:lnTo>
                <a:lnTo>
                  <a:pt x="0" y="2880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直角三角形 12"/>
          <p:cNvSpPr/>
          <p:nvPr/>
        </p:nvSpPr>
        <p:spPr>
          <a:xfrm>
            <a:off x="4222999" y="5301208"/>
            <a:ext cx="1383342" cy="288032"/>
          </a:xfrm>
          <a:custGeom>
            <a:avLst/>
            <a:gdLst>
              <a:gd name="connsiteX0" fmla="*/ 0 w 1177602"/>
              <a:gd name="connsiteY0" fmla="*/ 288032 h 288032"/>
              <a:gd name="connsiteX1" fmla="*/ 0 w 1177602"/>
              <a:gd name="connsiteY1" fmla="*/ 0 h 288032"/>
              <a:gd name="connsiteX2" fmla="*/ 1177602 w 1177602"/>
              <a:gd name="connsiteY2" fmla="*/ 288032 h 288032"/>
              <a:gd name="connsiteX3" fmla="*/ 0 w 1177602"/>
              <a:gd name="connsiteY3" fmla="*/ 288032 h 288032"/>
              <a:gd name="connsiteX0" fmla="*/ 0 w 1248087"/>
              <a:gd name="connsiteY0" fmla="*/ 289937 h 289937"/>
              <a:gd name="connsiteX1" fmla="*/ 70485 w 1248087"/>
              <a:gd name="connsiteY1" fmla="*/ 0 h 289937"/>
              <a:gd name="connsiteX2" fmla="*/ 1248087 w 1248087"/>
              <a:gd name="connsiteY2" fmla="*/ 288032 h 289937"/>
              <a:gd name="connsiteX3" fmla="*/ 0 w 1248087"/>
              <a:gd name="connsiteY3" fmla="*/ 289937 h 289937"/>
              <a:gd name="connsiteX0" fmla="*/ 0 w 1248087"/>
              <a:gd name="connsiteY0" fmla="*/ 288032 h 288032"/>
              <a:gd name="connsiteX1" fmla="*/ 104775 w 1248087"/>
              <a:gd name="connsiteY1" fmla="*/ 0 h 288032"/>
              <a:gd name="connsiteX2" fmla="*/ 1248087 w 1248087"/>
              <a:gd name="connsiteY2" fmla="*/ 286127 h 288032"/>
              <a:gd name="connsiteX3" fmla="*/ 0 w 1248087"/>
              <a:gd name="connsiteY3" fmla="*/ 288032 h 288032"/>
              <a:gd name="connsiteX0" fmla="*/ 0 w 1131882"/>
              <a:gd name="connsiteY0" fmla="*/ 288032 h 288032"/>
              <a:gd name="connsiteX1" fmla="*/ 104775 w 1131882"/>
              <a:gd name="connsiteY1" fmla="*/ 0 h 288032"/>
              <a:gd name="connsiteX2" fmla="*/ 1131882 w 1131882"/>
              <a:gd name="connsiteY2" fmla="*/ 228977 h 288032"/>
              <a:gd name="connsiteX3" fmla="*/ 0 w 1131882"/>
              <a:gd name="connsiteY3" fmla="*/ 288032 h 288032"/>
              <a:gd name="connsiteX0" fmla="*/ 0 w 1248087"/>
              <a:gd name="connsiteY0" fmla="*/ 288032 h 288032"/>
              <a:gd name="connsiteX1" fmla="*/ 104775 w 1248087"/>
              <a:gd name="connsiteY1" fmla="*/ 0 h 288032"/>
              <a:gd name="connsiteX2" fmla="*/ 1248087 w 1248087"/>
              <a:gd name="connsiteY2" fmla="*/ 288032 h 288032"/>
              <a:gd name="connsiteX3" fmla="*/ 0 w 1248087"/>
              <a:gd name="connsiteY3" fmla="*/ 288032 h 288032"/>
              <a:gd name="connsiteX0" fmla="*/ 0 w 1383342"/>
              <a:gd name="connsiteY0" fmla="*/ 288032 h 288032"/>
              <a:gd name="connsiteX1" fmla="*/ 104775 w 1383342"/>
              <a:gd name="connsiteY1" fmla="*/ 0 h 288032"/>
              <a:gd name="connsiteX2" fmla="*/ 1383342 w 1383342"/>
              <a:gd name="connsiteY2" fmla="*/ 377 h 288032"/>
              <a:gd name="connsiteX3" fmla="*/ 0 w 1383342"/>
              <a:gd name="connsiteY3" fmla="*/ 288032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342" h="288032">
                <a:moveTo>
                  <a:pt x="0" y="288032"/>
                </a:moveTo>
                <a:lnTo>
                  <a:pt x="104775" y="0"/>
                </a:lnTo>
                <a:lnTo>
                  <a:pt x="1383342" y="377"/>
                </a:lnTo>
                <a:lnTo>
                  <a:pt x="0" y="2880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30126" y="4252446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上海电信</a:t>
            </a:r>
            <a:r>
              <a:rPr lang="x-none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东区局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翱翔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QC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小组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558" y="188639"/>
            <a:ext cx="1800200" cy="6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平行四边形 21"/>
          <p:cNvSpPr/>
          <p:nvPr/>
        </p:nvSpPr>
        <p:spPr>
          <a:xfrm>
            <a:off x="427422" y="5589240"/>
            <a:ext cx="950543" cy="296875"/>
          </a:xfrm>
          <a:prstGeom prst="parallelogram">
            <a:avLst>
              <a:gd name="adj" fmla="val 37346"/>
            </a:avLst>
          </a:prstGeom>
          <a:solidFill>
            <a:srgbClr val="A8C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开拓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平行四边形 26"/>
          <p:cNvSpPr/>
          <p:nvPr/>
        </p:nvSpPr>
        <p:spPr>
          <a:xfrm>
            <a:off x="1377965" y="5589240"/>
            <a:ext cx="950543" cy="296875"/>
          </a:xfrm>
          <a:prstGeom prst="parallelogram">
            <a:avLst>
              <a:gd name="adj" fmla="val 37346"/>
            </a:avLst>
          </a:prstGeom>
          <a:solidFill>
            <a:srgbClr val="49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创新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平行四边形 27"/>
          <p:cNvSpPr/>
          <p:nvPr/>
        </p:nvSpPr>
        <p:spPr>
          <a:xfrm>
            <a:off x="2328508" y="5589240"/>
            <a:ext cx="950543" cy="296875"/>
          </a:xfrm>
          <a:prstGeom prst="parallelogram">
            <a:avLst>
              <a:gd name="adj" fmla="val 3734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共赢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平行四边形 28"/>
          <p:cNvSpPr/>
          <p:nvPr/>
        </p:nvSpPr>
        <p:spPr>
          <a:xfrm>
            <a:off x="3272455" y="5589240"/>
            <a:ext cx="950543" cy="296875"/>
          </a:xfrm>
          <a:prstGeom prst="parallelogram">
            <a:avLst>
              <a:gd name="adj" fmla="val 3734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引领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钟声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7814" y="6237312"/>
            <a:ext cx="376808" cy="3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5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ac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ac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1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1" grpId="0"/>
      <p:bldP spid="13" grpId="0" animBg="1"/>
      <p:bldP spid="19" grpId="0" animBg="1"/>
      <p:bldP spid="18" grpId="0"/>
      <p:bldP spid="22" grpId="0" animBg="1"/>
      <p:bldP spid="27" grpId="0" animBg="1"/>
      <p:bldP spid="28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82" y="-459432"/>
            <a:ext cx="12385376" cy="8267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4802050" y="2149398"/>
            <a:ext cx="775546" cy="77554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2" name="TextBox 31"/>
          <p:cNvSpPr txBox="1"/>
          <p:nvPr/>
        </p:nvSpPr>
        <p:spPr>
          <a:xfrm>
            <a:off x="684446" y="46738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小组成员简介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63158" y="2060848"/>
            <a:ext cx="2520280" cy="32585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励峰</a:t>
            </a:r>
            <a:endParaRPr lang="zh-CN" altLang="en-US" sz="16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29116" y="2316446"/>
            <a:ext cx="234656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男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28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岁 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本科  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渠道</a:t>
            </a:r>
            <a:r>
              <a:rPr lang="zh-CN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经理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助理经济师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组内分工：</a:t>
            </a:r>
            <a:r>
              <a:rPr lang="zh-CN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组织策划、销售创新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8271988" y="2149398"/>
            <a:ext cx="775546" cy="77554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46"/>
          <p:cNvSpPr txBox="1"/>
          <p:nvPr/>
        </p:nvSpPr>
        <p:spPr>
          <a:xfrm>
            <a:off x="9047534" y="2060848"/>
            <a:ext cx="2520280" cy="32585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尹继平</a:t>
            </a:r>
            <a:endParaRPr lang="zh-CN" altLang="en-US" sz="16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59" name="TextBox 47"/>
          <p:cNvSpPr txBox="1"/>
          <p:nvPr/>
        </p:nvSpPr>
        <p:spPr>
          <a:xfrm>
            <a:off x="9047534" y="2316446"/>
            <a:ext cx="234656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女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43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岁 本科  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销售服务支撑兼综合支撑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工程师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组内分工：</a:t>
            </a:r>
            <a:r>
              <a:rPr lang="zh-CN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活动辅导、资料管理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815604" y="3190552"/>
            <a:ext cx="775546" cy="77554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TextBox 46"/>
          <p:cNvSpPr txBox="1"/>
          <p:nvPr/>
        </p:nvSpPr>
        <p:spPr>
          <a:xfrm>
            <a:off x="5663158" y="3068960"/>
            <a:ext cx="2520280" cy="32585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王侃</a:t>
            </a:r>
            <a:endParaRPr lang="zh-CN" altLang="en-US" sz="16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63" name="TextBox 47"/>
          <p:cNvSpPr txBox="1"/>
          <p:nvPr/>
        </p:nvSpPr>
        <p:spPr>
          <a:xfrm>
            <a:off x="5629116" y="3324558"/>
            <a:ext cx="234656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男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岁 本科  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渠道</a:t>
            </a:r>
            <a:r>
              <a:rPr lang="zh-CN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经理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助理经济师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组内分工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销售创新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、宣传策划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8271988" y="3190552"/>
            <a:ext cx="775546" cy="77554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46"/>
          <p:cNvSpPr txBox="1"/>
          <p:nvPr/>
        </p:nvSpPr>
        <p:spPr>
          <a:xfrm>
            <a:off x="9119542" y="3068960"/>
            <a:ext cx="2520280" cy="32585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陆怡</a:t>
            </a:r>
            <a:endParaRPr lang="zh-CN" altLang="en-US" sz="16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67" name="TextBox 47"/>
          <p:cNvSpPr txBox="1"/>
          <p:nvPr/>
        </p:nvSpPr>
        <p:spPr>
          <a:xfrm>
            <a:off x="9047534" y="3324558"/>
            <a:ext cx="234656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女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岁 本科  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数据分析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助理经济师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组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内分工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：数据分析</a:t>
            </a:r>
            <a:r>
              <a:rPr lang="zh-CN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项目推进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4802050" y="4221088"/>
            <a:ext cx="775546" cy="77554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TextBox 46"/>
          <p:cNvSpPr txBox="1"/>
          <p:nvPr/>
        </p:nvSpPr>
        <p:spPr>
          <a:xfrm>
            <a:off x="5663158" y="4077072"/>
            <a:ext cx="2520280" cy="36933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杜彦洁</a:t>
            </a:r>
            <a:endParaRPr lang="zh-CN" altLang="en-US" sz="16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71" name="TextBox 47"/>
          <p:cNvSpPr txBox="1"/>
          <p:nvPr/>
        </p:nvSpPr>
        <p:spPr>
          <a:xfrm>
            <a:off x="5629116" y="4332670"/>
            <a:ext cx="234656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女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32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岁 本科  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渠道</a:t>
            </a:r>
            <a:r>
              <a:rPr lang="zh-CN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经理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中级</a:t>
            </a:r>
            <a:r>
              <a:rPr lang="zh-CN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经济师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组内分工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：销售策划</a:t>
            </a:r>
            <a:r>
              <a:rPr lang="zh-CN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项目推进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8271988" y="4221088"/>
            <a:ext cx="775546" cy="775546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TextBox 46"/>
          <p:cNvSpPr txBox="1"/>
          <p:nvPr/>
        </p:nvSpPr>
        <p:spPr>
          <a:xfrm>
            <a:off x="9047534" y="4077072"/>
            <a:ext cx="2520280" cy="32585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徐冰欣</a:t>
            </a:r>
            <a:endParaRPr lang="zh-CN" altLang="en-US" sz="16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75" name="TextBox 47"/>
          <p:cNvSpPr txBox="1"/>
          <p:nvPr/>
        </p:nvSpPr>
        <p:spPr>
          <a:xfrm>
            <a:off x="9047534" y="4332670"/>
            <a:ext cx="234656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男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41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岁 本科  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渠道经理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组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内分工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：渠道拓展</a:t>
            </a:r>
            <a:r>
              <a:rPr lang="zh-CN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活动组织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4802050" y="5229200"/>
            <a:ext cx="775546" cy="775546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TextBox 46"/>
          <p:cNvSpPr txBox="1"/>
          <p:nvPr/>
        </p:nvSpPr>
        <p:spPr>
          <a:xfrm>
            <a:off x="5663158" y="5147900"/>
            <a:ext cx="2520280" cy="36933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袁臻轶</a:t>
            </a:r>
            <a:endParaRPr lang="zh-CN" altLang="en-US" sz="16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79" name="TextBox 47"/>
          <p:cNvSpPr txBox="1"/>
          <p:nvPr/>
        </p:nvSpPr>
        <p:spPr>
          <a:xfrm>
            <a:off x="5629116" y="5412790"/>
            <a:ext cx="234656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女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岁 本科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渠道经理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助理经济师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组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内分工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：数据分析、渠道拓展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8271988" y="5245742"/>
            <a:ext cx="775546" cy="775546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TextBox 46"/>
          <p:cNvSpPr txBox="1"/>
          <p:nvPr/>
        </p:nvSpPr>
        <p:spPr>
          <a:xfrm>
            <a:off x="9119542" y="5140650"/>
            <a:ext cx="2520280" cy="32585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武洁</a:t>
            </a:r>
            <a:endParaRPr lang="zh-CN" altLang="en-US" sz="16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83" name="TextBox 47"/>
          <p:cNvSpPr txBox="1"/>
          <p:nvPr/>
        </p:nvSpPr>
        <p:spPr>
          <a:xfrm>
            <a:off x="9077229" y="5412790"/>
            <a:ext cx="234656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男 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39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岁 技校  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渠道经理</a:t>
            </a:r>
            <a:endParaRPr lang="en-US" altLang="zh-CN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组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内分工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：现场调度</a:t>
            </a:r>
            <a:r>
              <a:rPr lang="zh-CN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销售管理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6327772" y="1141286"/>
            <a:ext cx="775546" cy="775546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TextBox 46"/>
          <p:cNvSpPr txBox="1"/>
          <p:nvPr/>
        </p:nvSpPr>
        <p:spPr>
          <a:xfrm>
            <a:off x="7127926" y="1013837"/>
            <a:ext cx="2520280" cy="36933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童琛 </a:t>
            </a:r>
            <a:r>
              <a:rPr lang="zh-CN" altLang="en-US" sz="12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组长</a:t>
            </a:r>
            <a:endParaRPr lang="zh-CN" altLang="en-US" sz="12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86" name="TextBox 47"/>
          <p:cNvSpPr txBox="1"/>
          <p:nvPr/>
        </p:nvSpPr>
        <p:spPr>
          <a:xfrm>
            <a:off x="7122079" y="1268760"/>
            <a:ext cx="234656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女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36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岁 研究生  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渠道运营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中级政工师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组内分工：</a:t>
            </a:r>
            <a:r>
              <a:rPr lang="zh-CN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课题管理、活动策划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圆角矩形 86"/>
          <p:cNvSpPr/>
          <p:nvPr/>
        </p:nvSpPr>
        <p:spPr>
          <a:xfrm>
            <a:off x="902359" y="1546738"/>
            <a:ext cx="1121630" cy="353685"/>
          </a:xfrm>
          <a:prstGeom prst="roundRect">
            <a:avLst/>
          </a:prstGeom>
          <a:solidFill>
            <a:srgbClr val="00B0F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小组名称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902359" y="1985141"/>
            <a:ext cx="1121630" cy="353685"/>
          </a:xfrm>
          <a:prstGeom prst="roundRect">
            <a:avLst/>
          </a:prstGeom>
          <a:solidFill>
            <a:srgbClr val="49C1AD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本次课题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902359" y="2410834"/>
            <a:ext cx="1121630" cy="353685"/>
          </a:xfrm>
          <a:prstGeom prst="roundRect">
            <a:avLst/>
          </a:prstGeom>
          <a:solidFill>
            <a:srgbClr val="A8CF3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所属单位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圆角矩形 89"/>
          <p:cNvSpPr/>
          <p:nvPr/>
        </p:nvSpPr>
        <p:spPr>
          <a:xfrm>
            <a:off x="902359" y="2849237"/>
            <a:ext cx="1121630" cy="353685"/>
          </a:xfrm>
          <a:prstGeom prst="roundRect">
            <a:avLst/>
          </a:prstGeom>
          <a:solidFill>
            <a:srgbClr val="49C1AD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成立时间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圆角矩形 90"/>
          <p:cNvSpPr/>
          <p:nvPr/>
        </p:nvSpPr>
        <p:spPr>
          <a:xfrm>
            <a:off x="902359" y="3274930"/>
            <a:ext cx="1121630" cy="353685"/>
          </a:xfrm>
          <a:prstGeom prst="roundRect">
            <a:avLst/>
          </a:prstGeom>
          <a:solidFill>
            <a:srgbClr val="00B0F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活动时间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TextBox 180"/>
          <p:cNvSpPr txBox="1"/>
          <p:nvPr/>
        </p:nvSpPr>
        <p:spPr>
          <a:xfrm>
            <a:off x="2063630" y="1536801"/>
            <a:ext cx="1719049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翱翔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QC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小组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" name="TextBox 181"/>
          <p:cNvSpPr txBox="1"/>
          <p:nvPr/>
        </p:nvSpPr>
        <p:spPr>
          <a:xfrm>
            <a:off x="2054487" y="1974943"/>
            <a:ext cx="2456543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1400" dirty="0"/>
              <a:t>提升五角场商圈</a:t>
            </a:r>
            <a:r>
              <a:rPr lang="en-US" altLang="zh-CN" sz="1400" dirty="0"/>
              <a:t>4G</a:t>
            </a:r>
            <a:r>
              <a:rPr lang="zh-CN" altLang="zh-CN" sz="1400" dirty="0"/>
              <a:t>套餐销量</a:t>
            </a:r>
            <a:endParaRPr lang="zh-CN" altLang="en-US" sz="1400" dirty="0"/>
          </a:p>
        </p:txBody>
      </p:sp>
      <p:sp>
        <p:nvSpPr>
          <p:cNvPr id="97" name="TextBox 181"/>
          <p:cNvSpPr txBox="1"/>
          <p:nvPr/>
        </p:nvSpPr>
        <p:spPr>
          <a:xfrm>
            <a:off x="2054488" y="2394425"/>
            <a:ext cx="1944216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400" dirty="0" smtClean="0"/>
              <a:t>东区局渠道运营中心</a:t>
            </a:r>
            <a:endParaRPr lang="zh-CN" altLang="en-US" sz="1400" dirty="0"/>
          </a:p>
        </p:txBody>
      </p:sp>
      <p:sp>
        <p:nvSpPr>
          <p:cNvPr id="98" name="TextBox 181"/>
          <p:cNvSpPr txBox="1"/>
          <p:nvPr/>
        </p:nvSpPr>
        <p:spPr>
          <a:xfrm>
            <a:off x="2054487" y="2830512"/>
            <a:ext cx="1185367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 smtClean="0"/>
              <a:t>2013</a:t>
            </a:r>
            <a:r>
              <a:rPr lang="zh-CN" altLang="en-US" sz="1400" dirty="0" smtClean="0"/>
              <a:t>年</a:t>
            </a:r>
            <a:r>
              <a:rPr lang="en-US" altLang="zh-CN" sz="1400" dirty="0" smtClean="0"/>
              <a:t>3</a:t>
            </a:r>
            <a:r>
              <a:rPr lang="zh-CN" altLang="en-US" sz="1400" dirty="0" smtClean="0"/>
              <a:t>月</a:t>
            </a:r>
            <a:endParaRPr lang="zh-CN" altLang="en-US" sz="1400" dirty="0"/>
          </a:p>
        </p:txBody>
      </p:sp>
      <p:sp>
        <p:nvSpPr>
          <p:cNvPr id="99" name="TextBox 181"/>
          <p:cNvSpPr txBox="1"/>
          <p:nvPr/>
        </p:nvSpPr>
        <p:spPr>
          <a:xfrm>
            <a:off x="2054487" y="3262560"/>
            <a:ext cx="1944217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 smtClean="0"/>
              <a:t>2016</a:t>
            </a:r>
            <a:r>
              <a:rPr lang="zh-CN" altLang="en-US" sz="1400" dirty="0" smtClean="0"/>
              <a:t>年</a:t>
            </a:r>
            <a:r>
              <a:rPr lang="en-US" altLang="zh-CN" sz="1400" dirty="0" smtClean="0"/>
              <a:t>3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-10</a:t>
            </a:r>
            <a:r>
              <a:rPr lang="zh-CN" altLang="en-US" sz="1400" dirty="0" smtClean="0"/>
              <a:t>月</a:t>
            </a:r>
            <a:endParaRPr lang="zh-CN" altLang="en-US" sz="1400" dirty="0"/>
          </a:p>
        </p:txBody>
      </p:sp>
      <p:sp>
        <p:nvSpPr>
          <p:cNvPr id="100" name="圆角矩形 99"/>
          <p:cNvSpPr/>
          <p:nvPr/>
        </p:nvSpPr>
        <p:spPr>
          <a:xfrm>
            <a:off x="902359" y="3717176"/>
            <a:ext cx="1121630" cy="353685"/>
          </a:xfrm>
          <a:prstGeom prst="roundRect">
            <a:avLst/>
          </a:prstGeom>
          <a:solidFill>
            <a:srgbClr val="49C1AD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课题分类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1" name="圆角矩形 100"/>
          <p:cNvSpPr/>
          <p:nvPr/>
        </p:nvSpPr>
        <p:spPr>
          <a:xfrm>
            <a:off x="902359" y="4142869"/>
            <a:ext cx="1121630" cy="353685"/>
          </a:xfrm>
          <a:prstGeom prst="roundRect">
            <a:avLst/>
          </a:prstGeom>
          <a:solidFill>
            <a:srgbClr val="A8CF3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小组人数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902359" y="4581272"/>
            <a:ext cx="1121630" cy="353685"/>
          </a:xfrm>
          <a:prstGeom prst="roundRect">
            <a:avLst/>
          </a:prstGeom>
          <a:solidFill>
            <a:srgbClr val="49C1AD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小组组长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" name="圆角矩形 102"/>
          <p:cNvSpPr/>
          <p:nvPr/>
        </p:nvSpPr>
        <p:spPr>
          <a:xfrm>
            <a:off x="902359" y="5006965"/>
            <a:ext cx="1121630" cy="353685"/>
          </a:xfrm>
          <a:prstGeom prst="roundRect">
            <a:avLst/>
          </a:prstGeom>
          <a:solidFill>
            <a:srgbClr val="00B0F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活动制度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" name="TextBox 181"/>
          <p:cNvSpPr txBox="1"/>
          <p:nvPr/>
        </p:nvSpPr>
        <p:spPr>
          <a:xfrm>
            <a:off x="2054487" y="3706978"/>
            <a:ext cx="245654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400" dirty="0" smtClean="0"/>
              <a:t>现场型</a:t>
            </a:r>
            <a:endParaRPr lang="zh-CN" altLang="en-US" sz="1400" dirty="0"/>
          </a:p>
        </p:txBody>
      </p:sp>
      <p:sp>
        <p:nvSpPr>
          <p:cNvPr id="105" name="TextBox 181"/>
          <p:cNvSpPr txBox="1"/>
          <p:nvPr/>
        </p:nvSpPr>
        <p:spPr>
          <a:xfrm>
            <a:off x="2054488" y="4126460"/>
            <a:ext cx="1944216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 smtClean="0"/>
              <a:t>9</a:t>
            </a:r>
            <a:r>
              <a:rPr lang="zh-CN" altLang="en-US" sz="1400" dirty="0" smtClean="0"/>
              <a:t>人</a:t>
            </a:r>
            <a:endParaRPr lang="zh-CN" altLang="en-US" sz="1400" dirty="0"/>
          </a:p>
        </p:txBody>
      </p:sp>
      <p:sp>
        <p:nvSpPr>
          <p:cNvPr id="106" name="TextBox 181"/>
          <p:cNvSpPr txBox="1"/>
          <p:nvPr/>
        </p:nvSpPr>
        <p:spPr>
          <a:xfrm>
            <a:off x="2054487" y="4562547"/>
            <a:ext cx="1185367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400" dirty="0" smtClean="0"/>
              <a:t>童琛</a:t>
            </a:r>
            <a:endParaRPr lang="zh-CN" altLang="en-US" sz="1400" dirty="0"/>
          </a:p>
        </p:txBody>
      </p:sp>
      <p:sp>
        <p:nvSpPr>
          <p:cNvPr id="107" name="TextBox 181"/>
          <p:cNvSpPr txBox="1"/>
          <p:nvPr/>
        </p:nvSpPr>
        <p:spPr>
          <a:xfrm>
            <a:off x="2054487" y="4994595"/>
            <a:ext cx="1944217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400" dirty="0" smtClean="0"/>
              <a:t>每月一次</a:t>
            </a:r>
            <a:endParaRPr lang="zh-CN" altLang="en-US" sz="1400" dirty="0"/>
          </a:p>
        </p:txBody>
      </p:sp>
      <p:sp>
        <p:nvSpPr>
          <p:cNvPr id="108" name="圆角矩形 107"/>
          <p:cNvSpPr/>
          <p:nvPr/>
        </p:nvSpPr>
        <p:spPr>
          <a:xfrm>
            <a:off x="902359" y="5451579"/>
            <a:ext cx="1121630" cy="353685"/>
          </a:xfrm>
          <a:prstGeom prst="roundRect">
            <a:avLst/>
          </a:prstGeom>
          <a:solidFill>
            <a:srgbClr val="A8CF3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人均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QC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教育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9" name="TextBox 181"/>
          <p:cNvSpPr txBox="1"/>
          <p:nvPr/>
        </p:nvSpPr>
        <p:spPr>
          <a:xfrm>
            <a:off x="2054488" y="5435170"/>
            <a:ext cx="1944216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 smtClean="0"/>
              <a:t>50</a:t>
            </a:r>
            <a:r>
              <a:rPr lang="zh-CN" altLang="en-US" sz="1400" dirty="0" smtClean="0"/>
              <a:t>小时</a:t>
            </a:r>
            <a:endParaRPr lang="zh-CN" altLang="en-US" sz="1400" dirty="0"/>
          </a:p>
        </p:txBody>
      </p:sp>
      <p:sp>
        <p:nvSpPr>
          <p:cNvPr id="110" name="TextBox 38"/>
          <p:cNvSpPr txBox="1"/>
          <p:nvPr/>
        </p:nvSpPr>
        <p:spPr>
          <a:xfrm>
            <a:off x="684446" y="6093296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1-1 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小组简介表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16927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b="3962"/>
          <a:stretch/>
        </p:blipFill>
        <p:spPr bwMode="auto">
          <a:xfrm>
            <a:off x="3095154" y="1772816"/>
            <a:ext cx="6096396" cy="4032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/>
          <a:extLst/>
        </p:spPr>
      </p:pic>
      <p:sp>
        <p:nvSpPr>
          <p:cNvPr id="3" name="流程图: 过程 2"/>
          <p:cNvSpPr/>
          <p:nvPr/>
        </p:nvSpPr>
        <p:spPr>
          <a:xfrm>
            <a:off x="1666050" y="2143116"/>
            <a:ext cx="8786874" cy="3286148"/>
          </a:xfrm>
          <a:prstGeom prst="flowChartProcess">
            <a:avLst/>
          </a:prstGeom>
          <a:gradFill flip="none" rotWithShape="1">
            <a:gsLst>
              <a:gs pos="48000">
                <a:srgbClr val="49C1AD">
                  <a:alpha val="80000"/>
                </a:srgbClr>
              </a:gs>
              <a:gs pos="0">
                <a:srgbClr val="00B0F0">
                  <a:alpha val="80000"/>
                </a:srgbClr>
              </a:gs>
              <a:gs pos="100000">
                <a:srgbClr val="A8CF38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>
              <a:solidFill>
                <a:schemeClr val="bg1"/>
              </a:solidFill>
              <a:latin typeface="HelveticaNeueLT Pro 67 MdCn" pitchFamily="34" charset="0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6116" y="2285992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6000" algn="just">
              <a:lnSpc>
                <a:spcPct val="150000"/>
              </a:lnSpc>
            </a:pPr>
            <a:r>
              <a:rPr lang="zh-CN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五</a:t>
            </a:r>
            <a:r>
              <a:rPr lang="zh-CN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角场商圈，位于杨浦区淞沪路，是上海人气最旺的商圈之一。“五只角”的商业布局，万达、百联、苏宁及东方商厦等多个大型商场各踞一方。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移动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联通</a:t>
            </a:r>
            <a:r>
              <a:rPr lang="zh-CN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政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通路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黄兴路</a:t>
            </a:r>
            <a:r>
              <a:rPr lang="zh-CN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门店虎视眈眈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96000" algn="just">
              <a:lnSpc>
                <a:spcPct val="150000"/>
              </a:lnSpc>
            </a:pPr>
            <a:r>
              <a:rPr lang="zh-CN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友</a:t>
            </a:r>
            <a:r>
              <a:rPr lang="zh-CN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商开放渠道如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繁星占据</a:t>
            </a:r>
            <a:r>
              <a:rPr lang="zh-CN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商圈各个咽喉位置。如何在这块商贸娱乐中心、市场竞争激励之地拓展出新路，成为摆在东区面前的难题，为此，渠道运营中心翱翔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QC</a:t>
            </a:r>
            <a:r>
              <a:rPr lang="zh-CN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小组于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月以《提升五角场商圈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4G</a:t>
            </a:r>
            <a:r>
              <a:rPr lang="zh-CN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套餐销量》为课题，意在实现销量提升的目标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96000" algn="just">
              <a:lnSpc>
                <a:spcPct val="150000"/>
              </a:lnSpc>
            </a:pPr>
            <a:r>
              <a:rPr lang="zh-CN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小组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前期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市场</a:t>
            </a:r>
            <a:r>
              <a:rPr lang="zh-CN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调研、大数据分析等方法，确定了发展中存在的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大不足要因，并分别制定了相关解决措施。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446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课题概况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2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未命名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webwxgetmsg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190" y="1799039"/>
            <a:ext cx="5400600" cy="426280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64179" y="1844824"/>
            <a:ext cx="4166931" cy="3905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五角场下沉式广场通道，设计了灯箱宣传海报，覆盖</a:t>
            </a: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个通道，</a:t>
            </a: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31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个灯箱。有五角场商圈</a:t>
            </a: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4G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流量免费用，有网龄升速，套餐类宣传。而成本在区局大力支撑下是</a:t>
            </a: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，而市场价格半年总费用是</a:t>
            </a: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372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万元，等于是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QC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小组拿到了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372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万的风投。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走在五角场创智坊附近，抬头可以看到上方</a:t>
            </a: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平米大屏</a:t>
            </a: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4G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免流量宣传广告，同样，也是我们在无成本的情况下，拿到的宣传资源。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910630" y="1124745"/>
            <a:ext cx="4470196" cy="504056"/>
          </a:xfrm>
          <a:prstGeom prst="roundRect">
            <a:avLst>
              <a:gd name="adj" fmla="val 10788"/>
            </a:avLst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1064179" y="1179774"/>
            <a:ext cx="7535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亮点一</a:t>
            </a:r>
            <a:r>
              <a:rPr lang="zh-CN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：加大电信</a:t>
            </a: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品牌宣传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446" y="46738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活动突破亮点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188" y="1875044"/>
            <a:ext cx="45059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打造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了一条电信手机街，统一为门店免费包装了雨棚、灯箱、背景墙等，起到了较好的宣传效果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致力于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门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店的包装和拓展成五角场手机街，小组成员从调研、走访、方案研讨，到前端包装方案投产制作和后端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WIFI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覆盖建设的实质阶段，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可谓费尽心思。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月开始同广告公司对五角场商圈门店的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VI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包装方案进行现场沟通，并请小店老板对效果图方案签字确认。针对政通路、国济路的五角场建设一条街设计方案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910630" y="1124745"/>
            <a:ext cx="4470196" cy="504056"/>
          </a:xfrm>
          <a:prstGeom prst="roundRect">
            <a:avLst>
              <a:gd name="adj" fmla="val 10788"/>
            </a:avLst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1064179" y="1179774"/>
            <a:ext cx="7535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打造全网通手机一条街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446" y="46738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活动突破亮点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0" descr="合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3296" y="1768431"/>
            <a:ext cx="2710542" cy="4252857"/>
          </a:xfrm>
          <a:prstGeom prst="rect">
            <a:avLst/>
          </a:prstGeom>
          <a:noFill/>
        </p:spPr>
      </p:pic>
      <p:grpSp>
        <p:nvGrpSpPr>
          <p:cNvPr id="8" name="组合 31"/>
          <p:cNvGrpSpPr/>
          <p:nvPr/>
        </p:nvGrpSpPr>
        <p:grpSpPr>
          <a:xfrm>
            <a:off x="5663158" y="1772816"/>
            <a:ext cx="3384376" cy="4180849"/>
            <a:chOff x="4414950" y="902152"/>
            <a:chExt cx="1804423" cy="2065695"/>
          </a:xfrm>
        </p:grpSpPr>
        <p:pic>
          <p:nvPicPr>
            <p:cNvPr id="9" name="Picture 2" descr="E:\电信\20152000 所有路演\20160920 路演-万达\新建文件夹\20161007_16100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4950" y="1955347"/>
              <a:ext cx="1800000" cy="1012500"/>
            </a:xfrm>
            <a:prstGeom prst="rect">
              <a:avLst/>
            </a:prstGeom>
            <a:noFill/>
          </p:spPr>
        </p:pic>
        <p:pic>
          <p:nvPicPr>
            <p:cNvPr id="10" name="Picture 3" descr="E:\电信\20152000 所有路演\20160920 路演-万达\新建文件夹\20161006_09352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373" y="902152"/>
              <a:ext cx="1800000" cy="10125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139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446" y="46738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活动突破亮点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910630" y="1124745"/>
            <a:ext cx="4113006" cy="504056"/>
          </a:xfrm>
          <a:prstGeom prst="roundRect">
            <a:avLst>
              <a:gd name="adj" fmla="val 10788"/>
            </a:avLst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1064179" y="1179774"/>
            <a:ext cx="7535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亮点三</a:t>
            </a:r>
            <a:r>
              <a:rPr lang="zh-CN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免费使用电信流量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38532" y="1778930"/>
            <a:ext cx="39851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用户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进入五角场商圈后，即触发推送短信，提醒进入免费上网区域，用户确认后立刻可进行免费上网，当天在商圈内免费使用电信流量。免流量模式突破了传统的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WiFi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及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模式，让用户不需要连接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WiFi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、获取动态吗、下载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、注册登录等步骤；用户享受的是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4G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网速，理论峰值达到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100Mpbs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marR="0" lvl="0" indent="2667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indent="2667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据后台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统计，单日最高使用量达五位数。</a:t>
            </a:r>
          </a:p>
          <a:p>
            <a:pPr marL="0" marR="0" lvl="0" indent="2667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r="6249"/>
          <a:stretch/>
        </p:blipFill>
        <p:spPr>
          <a:xfrm>
            <a:off x="6132784" y="980728"/>
            <a:ext cx="4354960" cy="27672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9557" y="3879765"/>
            <a:ext cx="4338187" cy="28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84446" y="467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活动检查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Freeform 9"/>
          <p:cNvSpPr>
            <a:spLocks noEditPoints="1"/>
          </p:cNvSpPr>
          <p:nvPr/>
        </p:nvSpPr>
        <p:spPr bwMode="auto">
          <a:xfrm>
            <a:off x="4639677" y="1253761"/>
            <a:ext cx="1521435" cy="1522248"/>
          </a:xfrm>
          <a:custGeom>
            <a:avLst/>
            <a:gdLst>
              <a:gd name="T0" fmla="*/ 81 w 509"/>
              <a:gd name="T1" fmla="*/ 261 h 509"/>
              <a:gd name="T2" fmla="*/ 428 w 509"/>
              <a:gd name="T3" fmla="*/ 248 h 509"/>
              <a:gd name="T4" fmla="*/ 81 w 509"/>
              <a:gd name="T5" fmla="*/ 261 h 509"/>
              <a:gd name="T6" fmla="*/ 89 w 509"/>
              <a:gd name="T7" fmla="*/ 75 h 509"/>
              <a:gd name="T8" fmla="*/ 130 w 509"/>
              <a:gd name="T9" fmla="*/ 44 h 509"/>
              <a:gd name="T10" fmla="*/ 176 w 509"/>
              <a:gd name="T11" fmla="*/ 23 h 509"/>
              <a:gd name="T12" fmla="*/ 226 w 509"/>
              <a:gd name="T13" fmla="*/ 12 h 509"/>
              <a:gd name="T14" fmla="*/ 276 w 509"/>
              <a:gd name="T15" fmla="*/ 12 h 509"/>
              <a:gd name="T16" fmla="*/ 327 w 509"/>
              <a:gd name="T17" fmla="*/ 21 h 509"/>
              <a:gd name="T18" fmla="*/ 374 w 509"/>
              <a:gd name="T19" fmla="*/ 41 h 509"/>
              <a:gd name="T20" fmla="*/ 416 w 509"/>
              <a:gd name="T21" fmla="*/ 71 h 509"/>
              <a:gd name="T22" fmla="*/ 451 w 509"/>
              <a:gd name="T23" fmla="*/ 108 h 509"/>
              <a:gd name="T24" fmla="*/ 477 w 509"/>
              <a:gd name="T25" fmla="*/ 152 h 509"/>
              <a:gd name="T26" fmla="*/ 494 w 509"/>
              <a:gd name="T27" fmla="*/ 201 h 509"/>
              <a:gd name="T28" fmla="*/ 501 w 509"/>
              <a:gd name="T29" fmla="*/ 252 h 509"/>
              <a:gd name="T30" fmla="*/ 495 w 509"/>
              <a:gd name="T31" fmla="*/ 303 h 509"/>
              <a:gd name="T32" fmla="*/ 480 w 509"/>
              <a:gd name="T33" fmla="*/ 352 h 509"/>
              <a:gd name="T34" fmla="*/ 455 w 509"/>
              <a:gd name="T35" fmla="*/ 398 h 509"/>
              <a:gd name="T36" fmla="*/ 421 w 509"/>
              <a:gd name="T37" fmla="*/ 437 h 509"/>
              <a:gd name="T38" fmla="*/ 380 w 509"/>
              <a:gd name="T39" fmla="*/ 467 h 509"/>
              <a:gd name="T40" fmla="*/ 333 w 509"/>
              <a:gd name="T41" fmla="*/ 488 h 509"/>
              <a:gd name="T42" fmla="*/ 283 w 509"/>
              <a:gd name="T43" fmla="*/ 499 h 509"/>
              <a:gd name="T44" fmla="*/ 231 w 509"/>
              <a:gd name="T45" fmla="*/ 500 h 509"/>
              <a:gd name="T46" fmla="*/ 181 w 509"/>
              <a:gd name="T47" fmla="*/ 490 h 509"/>
              <a:gd name="T48" fmla="*/ 133 w 509"/>
              <a:gd name="T49" fmla="*/ 469 h 509"/>
              <a:gd name="T50" fmla="*/ 91 w 509"/>
              <a:gd name="T51" fmla="*/ 439 h 509"/>
              <a:gd name="T52" fmla="*/ 56 w 509"/>
              <a:gd name="T53" fmla="*/ 401 h 509"/>
              <a:gd name="T54" fmla="*/ 31 w 509"/>
              <a:gd name="T55" fmla="*/ 357 h 509"/>
              <a:gd name="T56" fmla="*/ 15 w 509"/>
              <a:gd name="T57" fmla="*/ 308 h 509"/>
              <a:gd name="T58" fmla="*/ 8 w 509"/>
              <a:gd name="T59" fmla="*/ 257 h 509"/>
              <a:gd name="T60" fmla="*/ 14 w 509"/>
              <a:gd name="T61" fmla="*/ 206 h 509"/>
              <a:gd name="T62" fmla="*/ 29 w 509"/>
              <a:gd name="T63" fmla="*/ 157 h 509"/>
              <a:gd name="T64" fmla="*/ 55 w 509"/>
              <a:gd name="T65" fmla="*/ 113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9" h="509">
                <a:moveTo>
                  <a:pt x="81" y="261"/>
                </a:moveTo>
                <a:cubicBezTo>
                  <a:pt x="81" y="261"/>
                  <a:pt x="81" y="261"/>
                  <a:pt x="81" y="261"/>
                </a:cubicBezTo>
                <a:cubicBezTo>
                  <a:pt x="85" y="357"/>
                  <a:pt x="166" y="432"/>
                  <a:pt x="262" y="429"/>
                </a:cubicBezTo>
                <a:cubicBezTo>
                  <a:pt x="357" y="425"/>
                  <a:pt x="432" y="344"/>
                  <a:pt x="428" y="248"/>
                </a:cubicBezTo>
                <a:cubicBezTo>
                  <a:pt x="425" y="152"/>
                  <a:pt x="344" y="78"/>
                  <a:pt x="248" y="81"/>
                </a:cubicBezTo>
                <a:cubicBezTo>
                  <a:pt x="152" y="85"/>
                  <a:pt x="78" y="165"/>
                  <a:pt x="81" y="261"/>
                </a:cubicBezTo>
                <a:close/>
                <a:moveTo>
                  <a:pt x="70" y="94"/>
                </a:moveTo>
                <a:cubicBezTo>
                  <a:pt x="82" y="94"/>
                  <a:pt x="89" y="87"/>
                  <a:pt x="89" y="75"/>
                </a:cubicBezTo>
                <a:cubicBezTo>
                  <a:pt x="89" y="61"/>
                  <a:pt x="94" y="57"/>
                  <a:pt x="107" y="59"/>
                </a:cubicBezTo>
                <a:cubicBezTo>
                  <a:pt x="119" y="62"/>
                  <a:pt x="127" y="56"/>
                  <a:pt x="130" y="44"/>
                </a:cubicBezTo>
                <a:cubicBezTo>
                  <a:pt x="133" y="31"/>
                  <a:pt x="138" y="28"/>
                  <a:pt x="151" y="33"/>
                </a:cubicBezTo>
                <a:cubicBezTo>
                  <a:pt x="162" y="37"/>
                  <a:pt x="171" y="34"/>
                  <a:pt x="176" y="23"/>
                </a:cubicBezTo>
                <a:cubicBezTo>
                  <a:pt x="182" y="10"/>
                  <a:pt x="188" y="8"/>
                  <a:pt x="200" y="17"/>
                </a:cubicBezTo>
                <a:cubicBezTo>
                  <a:pt x="210" y="23"/>
                  <a:pt x="218" y="21"/>
                  <a:pt x="226" y="12"/>
                </a:cubicBezTo>
                <a:cubicBezTo>
                  <a:pt x="236" y="0"/>
                  <a:pt x="240" y="0"/>
                  <a:pt x="251" y="11"/>
                </a:cubicBezTo>
                <a:cubicBezTo>
                  <a:pt x="259" y="18"/>
                  <a:pt x="268" y="19"/>
                  <a:pt x="276" y="12"/>
                </a:cubicBezTo>
                <a:cubicBezTo>
                  <a:pt x="288" y="1"/>
                  <a:pt x="293" y="2"/>
                  <a:pt x="302" y="15"/>
                </a:cubicBezTo>
                <a:cubicBezTo>
                  <a:pt x="308" y="25"/>
                  <a:pt x="317" y="27"/>
                  <a:pt x="327" y="21"/>
                </a:cubicBezTo>
                <a:cubicBezTo>
                  <a:pt x="340" y="14"/>
                  <a:pt x="345" y="16"/>
                  <a:pt x="350" y="30"/>
                </a:cubicBezTo>
                <a:cubicBezTo>
                  <a:pt x="354" y="41"/>
                  <a:pt x="363" y="45"/>
                  <a:pt x="374" y="41"/>
                </a:cubicBezTo>
                <a:cubicBezTo>
                  <a:pt x="387" y="37"/>
                  <a:pt x="393" y="40"/>
                  <a:pt x="395" y="54"/>
                </a:cubicBezTo>
                <a:cubicBezTo>
                  <a:pt x="397" y="66"/>
                  <a:pt x="404" y="72"/>
                  <a:pt x="416" y="71"/>
                </a:cubicBezTo>
                <a:cubicBezTo>
                  <a:pt x="430" y="70"/>
                  <a:pt x="435" y="74"/>
                  <a:pt x="434" y="88"/>
                </a:cubicBezTo>
                <a:cubicBezTo>
                  <a:pt x="433" y="100"/>
                  <a:pt x="439" y="107"/>
                  <a:pt x="451" y="108"/>
                </a:cubicBezTo>
                <a:cubicBezTo>
                  <a:pt x="465" y="110"/>
                  <a:pt x="468" y="115"/>
                  <a:pt x="465" y="129"/>
                </a:cubicBezTo>
                <a:cubicBezTo>
                  <a:pt x="461" y="140"/>
                  <a:pt x="466" y="149"/>
                  <a:pt x="477" y="152"/>
                </a:cubicBezTo>
                <a:cubicBezTo>
                  <a:pt x="490" y="157"/>
                  <a:pt x="493" y="163"/>
                  <a:pt x="486" y="175"/>
                </a:cubicBezTo>
                <a:cubicBezTo>
                  <a:pt x="480" y="186"/>
                  <a:pt x="483" y="194"/>
                  <a:pt x="494" y="201"/>
                </a:cubicBezTo>
                <a:cubicBezTo>
                  <a:pt x="505" y="208"/>
                  <a:pt x="506" y="215"/>
                  <a:pt x="498" y="224"/>
                </a:cubicBezTo>
                <a:cubicBezTo>
                  <a:pt x="490" y="235"/>
                  <a:pt x="490" y="243"/>
                  <a:pt x="501" y="252"/>
                </a:cubicBezTo>
                <a:cubicBezTo>
                  <a:pt x="509" y="260"/>
                  <a:pt x="509" y="268"/>
                  <a:pt x="500" y="275"/>
                </a:cubicBezTo>
                <a:cubicBezTo>
                  <a:pt x="489" y="284"/>
                  <a:pt x="487" y="292"/>
                  <a:pt x="495" y="303"/>
                </a:cubicBezTo>
                <a:cubicBezTo>
                  <a:pt x="503" y="314"/>
                  <a:pt x="501" y="320"/>
                  <a:pt x="490" y="326"/>
                </a:cubicBezTo>
                <a:cubicBezTo>
                  <a:pt x="478" y="332"/>
                  <a:pt x="475" y="340"/>
                  <a:pt x="480" y="352"/>
                </a:cubicBezTo>
                <a:cubicBezTo>
                  <a:pt x="485" y="364"/>
                  <a:pt x="482" y="370"/>
                  <a:pt x="470" y="373"/>
                </a:cubicBezTo>
                <a:cubicBezTo>
                  <a:pt x="456" y="377"/>
                  <a:pt x="452" y="384"/>
                  <a:pt x="455" y="398"/>
                </a:cubicBezTo>
                <a:cubicBezTo>
                  <a:pt x="458" y="409"/>
                  <a:pt x="453" y="415"/>
                  <a:pt x="442" y="415"/>
                </a:cubicBezTo>
                <a:cubicBezTo>
                  <a:pt x="426" y="416"/>
                  <a:pt x="421" y="422"/>
                  <a:pt x="421" y="437"/>
                </a:cubicBezTo>
                <a:cubicBezTo>
                  <a:pt x="421" y="448"/>
                  <a:pt x="415" y="453"/>
                  <a:pt x="404" y="451"/>
                </a:cubicBezTo>
                <a:cubicBezTo>
                  <a:pt x="389" y="448"/>
                  <a:pt x="383" y="452"/>
                  <a:pt x="380" y="467"/>
                </a:cubicBezTo>
                <a:cubicBezTo>
                  <a:pt x="377" y="479"/>
                  <a:pt x="371" y="482"/>
                  <a:pt x="360" y="477"/>
                </a:cubicBezTo>
                <a:cubicBezTo>
                  <a:pt x="346" y="472"/>
                  <a:pt x="339" y="475"/>
                  <a:pt x="333" y="488"/>
                </a:cubicBezTo>
                <a:cubicBezTo>
                  <a:pt x="328" y="499"/>
                  <a:pt x="321" y="501"/>
                  <a:pt x="311" y="494"/>
                </a:cubicBezTo>
                <a:cubicBezTo>
                  <a:pt x="299" y="486"/>
                  <a:pt x="291" y="488"/>
                  <a:pt x="283" y="499"/>
                </a:cubicBezTo>
                <a:cubicBezTo>
                  <a:pt x="276" y="509"/>
                  <a:pt x="268" y="509"/>
                  <a:pt x="260" y="501"/>
                </a:cubicBezTo>
                <a:cubicBezTo>
                  <a:pt x="250" y="490"/>
                  <a:pt x="242" y="490"/>
                  <a:pt x="231" y="500"/>
                </a:cubicBezTo>
                <a:cubicBezTo>
                  <a:pt x="223" y="508"/>
                  <a:pt x="215" y="507"/>
                  <a:pt x="209" y="497"/>
                </a:cubicBezTo>
                <a:cubicBezTo>
                  <a:pt x="201" y="484"/>
                  <a:pt x="194" y="482"/>
                  <a:pt x="181" y="490"/>
                </a:cubicBezTo>
                <a:cubicBezTo>
                  <a:pt x="171" y="495"/>
                  <a:pt x="164" y="493"/>
                  <a:pt x="160" y="482"/>
                </a:cubicBezTo>
                <a:cubicBezTo>
                  <a:pt x="154" y="468"/>
                  <a:pt x="148" y="465"/>
                  <a:pt x="133" y="469"/>
                </a:cubicBezTo>
                <a:cubicBezTo>
                  <a:pt x="123" y="473"/>
                  <a:pt x="116" y="468"/>
                  <a:pt x="115" y="457"/>
                </a:cubicBezTo>
                <a:cubicBezTo>
                  <a:pt x="113" y="443"/>
                  <a:pt x="106" y="438"/>
                  <a:pt x="91" y="439"/>
                </a:cubicBezTo>
                <a:cubicBezTo>
                  <a:pt x="81" y="441"/>
                  <a:pt x="75" y="435"/>
                  <a:pt x="75" y="424"/>
                </a:cubicBezTo>
                <a:cubicBezTo>
                  <a:pt x="77" y="409"/>
                  <a:pt x="72" y="403"/>
                  <a:pt x="56" y="401"/>
                </a:cubicBezTo>
                <a:cubicBezTo>
                  <a:pt x="46" y="400"/>
                  <a:pt x="42" y="394"/>
                  <a:pt x="44" y="384"/>
                </a:cubicBezTo>
                <a:cubicBezTo>
                  <a:pt x="48" y="368"/>
                  <a:pt x="45" y="362"/>
                  <a:pt x="31" y="357"/>
                </a:cubicBezTo>
                <a:cubicBezTo>
                  <a:pt x="20" y="353"/>
                  <a:pt x="17" y="346"/>
                  <a:pt x="23" y="336"/>
                </a:cubicBezTo>
                <a:cubicBezTo>
                  <a:pt x="29" y="323"/>
                  <a:pt x="27" y="315"/>
                  <a:pt x="15" y="308"/>
                </a:cubicBezTo>
                <a:cubicBezTo>
                  <a:pt x="5" y="302"/>
                  <a:pt x="3" y="295"/>
                  <a:pt x="11" y="286"/>
                </a:cubicBezTo>
                <a:cubicBezTo>
                  <a:pt x="20" y="275"/>
                  <a:pt x="20" y="267"/>
                  <a:pt x="8" y="257"/>
                </a:cubicBezTo>
                <a:cubicBezTo>
                  <a:pt x="0" y="249"/>
                  <a:pt x="0" y="242"/>
                  <a:pt x="9" y="235"/>
                </a:cubicBezTo>
                <a:cubicBezTo>
                  <a:pt x="21" y="225"/>
                  <a:pt x="22" y="218"/>
                  <a:pt x="14" y="206"/>
                </a:cubicBezTo>
                <a:cubicBezTo>
                  <a:pt x="7" y="196"/>
                  <a:pt x="9" y="189"/>
                  <a:pt x="19" y="184"/>
                </a:cubicBezTo>
                <a:cubicBezTo>
                  <a:pt x="32" y="178"/>
                  <a:pt x="35" y="170"/>
                  <a:pt x="29" y="157"/>
                </a:cubicBezTo>
                <a:cubicBezTo>
                  <a:pt x="24" y="145"/>
                  <a:pt x="27" y="139"/>
                  <a:pt x="40" y="136"/>
                </a:cubicBezTo>
                <a:cubicBezTo>
                  <a:pt x="52" y="134"/>
                  <a:pt x="57" y="125"/>
                  <a:pt x="55" y="113"/>
                </a:cubicBezTo>
                <a:cubicBezTo>
                  <a:pt x="52" y="100"/>
                  <a:pt x="56" y="95"/>
                  <a:pt x="70" y="94"/>
                </a:cubicBezTo>
                <a:close/>
              </a:path>
            </a:pathLst>
          </a:custGeom>
          <a:solidFill>
            <a:srgbClr val="49C1AD"/>
          </a:soli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Freeform 10"/>
          <p:cNvSpPr>
            <a:spLocks noEditPoints="1"/>
          </p:cNvSpPr>
          <p:nvPr/>
        </p:nvSpPr>
        <p:spPr bwMode="auto">
          <a:xfrm>
            <a:off x="5523702" y="2714620"/>
            <a:ext cx="1537440" cy="1536984"/>
          </a:xfrm>
          <a:custGeom>
            <a:avLst/>
            <a:gdLst>
              <a:gd name="T0" fmla="*/ 82 w 508"/>
              <a:gd name="T1" fmla="*/ 233 h 508"/>
              <a:gd name="T2" fmla="*/ 426 w 508"/>
              <a:gd name="T3" fmla="*/ 276 h 508"/>
              <a:gd name="T4" fmla="*/ 82 w 508"/>
              <a:gd name="T5" fmla="*/ 233 h 508"/>
              <a:gd name="T6" fmla="*/ 119 w 508"/>
              <a:gd name="T7" fmla="*/ 50 h 508"/>
              <a:gd name="T8" fmla="*/ 164 w 508"/>
              <a:gd name="T9" fmla="*/ 27 h 508"/>
              <a:gd name="T10" fmla="*/ 214 w 508"/>
              <a:gd name="T11" fmla="*/ 13 h 508"/>
              <a:gd name="T12" fmla="*/ 264 w 508"/>
              <a:gd name="T13" fmla="*/ 11 h 508"/>
              <a:gd name="T14" fmla="*/ 314 w 508"/>
              <a:gd name="T15" fmla="*/ 18 h 508"/>
              <a:gd name="T16" fmla="*/ 363 w 508"/>
              <a:gd name="T17" fmla="*/ 36 h 508"/>
              <a:gd name="T18" fmla="*/ 406 w 508"/>
              <a:gd name="T19" fmla="*/ 63 h 508"/>
              <a:gd name="T20" fmla="*/ 443 w 508"/>
              <a:gd name="T21" fmla="*/ 99 h 508"/>
              <a:gd name="T22" fmla="*/ 471 w 508"/>
              <a:gd name="T23" fmla="*/ 142 h 508"/>
              <a:gd name="T24" fmla="*/ 490 w 508"/>
              <a:gd name="T25" fmla="*/ 189 h 508"/>
              <a:gd name="T26" fmla="*/ 498 w 508"/>
              <a:gd name="T27" fmla="*/ 240 h 508"/>
              <a:gd name="T28" fmla="*/ 496 w 508"/>
              <a:gd name="T29" fmla="*/ 292 h 508"/>
              <a:gd name="T30" fmla="*/ 483 w 508"/>
              <a:gd name="T31" fmla="*/ 341 h 508"/>
              <a:gd name="T32" fmla="*/ 460 w 508"/>
              <a:gd name="T33" fmla="*/ 386 h 508"/>
              <a:gd name="T34" fmla="*/ 428 w 508"/>
              <a:gd name="T35" fmla="*/ 428 h 508"/>
              <a:gd name="T36" fmla="*/ 388 w 508"/>
              <a:gd name="T37" fmla="*/ 460 h 508"/>
              <a:gd name="T38" fmla="*/ 343 w 508"/>
              <a:gd name="T39" fmla="*/ 484 h 508"/>
              <a:gd name="T40" fmla="*/ 293 w 508"/>
              <a:gd name="T41" fmla="*/ 497 h 508"/>
              <a:gd name="T42" fmla="*/ 242 w 508"/>
              <a:gd name="T43" fmla="*/ 499 h 508"/>
              <a:gd name="T44" fmla="*/ 191 w 508"/>
              <a:gd name="T45" fmla="*/ 492 h 508"/>
              <a:gd name="T46" fmla="*/ 143 w 508"/>
              <a:gd name="T47" fmla="*/ 474 h 508"/>
              <a:gd name="T48" fmla="*/ 99 w 508"/>
              <a:gd name="T49" fmla="*/ 446 h 508"/>
              <a:gd name="T50" fmla="*/ 63 w 508"/>
              <a:gd name="T51" fmla="*/ 410 h 508"/>
              <a:gd name="T52" fmla="*/ 35 w 508"/>
              <a:gd name="T53" fmla="*/ 367 h 508"/>
              <a:gd name="T54" fmla="*/ 16 w 508"/>
              <a:gd name="T55" fmla="*/ 319 h 508"/>
              <a:gd name="T56" fmla="*/ 9 w 508"/>
              <a:gd name="T57" fmla="*/ 268 h 508"/>
              <a:gd name="T58" fmla="*/ 11 w 508"/>
              <a:gd name="T59" fmla="*/ 216 h 508"/>
              <a:gd name="T60" fmla="*/ 24 w 508"/>
              <a:gd name="T61" fmla="*/ 167 h 508"/>
              <a:gd name="T62" fmla="*/ 47 w 508"/>
              <a:gd name="T63" fmla="*/ 122 h 508"/>
              <a:gd name="T64" fmla="*/ 80 w 508"/>
              <a:gd name="T65" fmla="*/ 83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8" h="508">
                <a:moveTo>
                  <a:pt x="82" y="233"/>
                </a:moveTo>
                <a:cubicBezTo>
                  <a:pt x="82" y="233"/>
                  <a:pt x="82" y="233"/>
                  <a:pt x="82" y="233"/>
                </a:cubicBezTo>
                <a:cubicBezTo>
                  <a:pt x="70" y="328"/>
                  <a:pt x="137" y="415"/>
                  <a:pt x="233" y="427"/>
                </a:cubicBezTo>
                <a:cubicBezTo>
                  <a:pt x="327" y="438"/>
                  <a:pt x="414" y="371"/>
                  <a:pt x="426" y="276"/>
                </a:cubicBezTo>
                <a:cubicBezTo>
                  <a:pt x="438" y="181"/>
                  <a:pt x="370" y="94"/>
                  <a:pt x="275" y="82"/>
                </a:cubicBezTo>
                <a:cubicBezTo>
                  <a:pt x="180" y="70"/>
                  <a:pt x="94" y="138"/>
                  <a:pt x="82" y="233"/>
                </a:cubicBezTo>
                <a:close/>
                <a:moveTo>
                  <a:pt x="98" y="66"/>
                </a:moveTo>
                <a:cubicBezTo>
                  <a:pt x="110" y="68"/>
                  <a:pt x="117" y="62"/>
                  <a:pt x="119" y="50"/>
                </a:cubicBezTo>
                <a:cubicBezTo>
                  <a:pt x="121" y="37"/>
                  <a:pt x="127" y="33"/>
                  <a:pt x="140" y="38"/>
                </a:cubicBezTo>
                <a:cubicBezTo>
                  <a:pt x="151" y="42"/>
                  <a:pt x="160" y="38"/>
                  <a:pt x="164" y="27"/>
                </a:cubicBezTo>
                <a:cubicBezTo>
                  <a:pt x="170" y="14"/>
                  <a:pt x="176" y="12"/>
                  <a:pt x="188" y="19"/>
                </a:cubicBezTo>
                <a:cubicBezTo>
                  <a:pt x="198" y="25"/>
                  <a:pt x="207" y="23"/>
                  <a:pt x="214" y="13"/>
                </a:cubicBezTo>
                <a:cubicBezTo>
                  <a:pt x="222" y="1"/>
                  <a:pt x="227" y="1"/>
                  <a:pt x="238" y="11"/>
                </a:cubicBezTo>
                <a:cubicBezTo>
                  <a:pt x="247" y="18"/>
                  <a:pt x="256" y="18"/>
                  <a:pt x="264" y="11"/>
                </a:cubicBezTo>
                <a:cubicBezTo>
                  <a:pt x="276" y="0"/>
                  <a:pt x="280" y="0"/>
                  <a:pt x="289" y="13"/>
                </a:cubicBezTo>
                <a:cubicBezTo>
                  <a:pt x="296" y="22"/>
                  <a:pt x="305" y="24"/>
                  <a:pt x="314" y="18"/>
                </a:cubicBezTo>
                <a:cubicBezTo>
                  <a:pt x="328" y="10"/>
                  <a:pt x="333" y="12"/>
                  <a:pt x="339" y="25"/>
                </a:cubicBezTo>
                <a:cubicBezTo>
                  <a:pt x="343" y="36"/>
                  <a:pt x="352" y="40"/>
                  <a:pt x="363" y="36"/>
                </a:cubicBezTo>
                <a:cubicBezTo>
                  <a:pt x="377" y="31"/>
                  <a:pt x="382" y="33"/>
                  <a:pt x="384" y="48"/>
                </a:cubicBezTo>
                <a:cubicBezTo>
                  <a:pt x="387" y="59"/>
                  <a:pt x="394" y="65"/>
                  <a:pt x="406" y="63"/>
                </a:cubicBezTo>
                <a:cubicBezTo>
                  <a:pt x="420" y="61"/>
                  <a:pt x="425" y="65"/>
                  <a:pt x="424" y="79"/>
                </a:cubicBezTo>
                <a:cubicBezTo>
                  <a:pt x="424" y="91"/>
                  <a:pt x="430" y="98"/>
                  <a:pt x="443" y="99"/>
                </a:cubicBezTo>
                <a:cubicBezTo>
                  <a:pt x="457" y="100"/>
                  <a:pt x="460" y="105"/>
                  <a:pt x="457" y="119"/>
                </a:cubicBezTo>
                <a:cubicBezTo>
                  <a:pt x="454" y="130"/>
                  <a:pt x="459" y="138"/>
                  <a:pt x="471" y="142"/>
                </a:cubicBezTo>
                <a:cubicBezTo>
                  <a:pt x="484" y="145"/>
                  <a:pt x="487" y="151"/>
                  <a:pt x="481" y="164"/>
                </a:cubicBezTo>
                <a:cubicBezTo>
                  <a:pt x="476" y="175"/>
                  <a:pt x="479" y="184"/>
                  <a:pt x="490" y="189"/>
                </a:cubicBezTo>
                <a:cubicBezTo>
                  <a:pt x="502" y="196"/>
                  <a:pt x="503" y="202"/>
                  <a:pt x="495" y="213"/>
                </a:cubicBezTo>
                <a:cubicBezTo>
                  <a:pt x="487" y="223"/>
                  <a:pt x="488" y="232"/>
                  <a:pt x="498" y="240"/>
                </a:cubicBezTo>
                <a:cubicBezTo>
                  <a:pt x="508" y="248"/>
                  <a:pt x="508" y="255"/>
                  <a:pt x="499" y="263"/>
                </a:cubicBezTo>
                <a:cubicBezTo>
                  <a:pt x="488" y="272"/>
                  <a:pt x="488" y="281"/>
                  <a:pt x="496" y="292"/>
                </a:cubicBezTo>
                <a:cubicBezTo>
                  <a:pt x="504" y="301"/>
                  <a:pt x="502" y="308"/>
                  <a:pt x="492" y="314"/>
                </a:cubicBezTo>
                <a:cubicBezTo>
                  <a:pt x="480" y="321"/>
                  <a:pt x="477" y="329"/>
                  <a:pt x="483" y="341"/>
                </a:cubicBezTo>
                <a:cubicBezTo>
                  <a:pt x="489" y="352"/>
                  <a:pt x="486" y="359"/>
                  <a:pt x="474" y="362"/>
                </a:cubicBezTo>
                <a:cubicBezTo>
                  <a:pt x="461" y="366"/>
                  <a:pt x="457" y="374"/>
                  <a:pt x="460" y="386"/>
                </a:cubicBezTo>
                <a:cubicBezTo>
                  <a:pt x="463" y="399"/>
                  <a:pt x="460" y="404"/>
                  <a:pt x="447" y="406"/>
                </a:cubicBezTo>
                <a:cubicBezTo>
                  <a:pt x="433" y="407"/>
                  <a:pt x="427" y="413"/>
                  <a:pt x="428" y="428"/>
                </a:cubicBezTo>
                <a:cubicBezTo>
                  <a:pt x="429" y="439"/>
                  <a:pt x="423" y="444"/>
                  <a:pt x="412" y="443"/>
                </a:cubicBezTo>
                <a:cubicBezTo>
                  <a:pt x="397" y="441"/>
                  <a:pt x="391" y="446"/>
                  <a:pt x="388" y="460"/>
                </a:cubicBezTo>
                <a:cubicBezTo>
                  <a:pt x="386" y="472"/>
                  <a:pt x="380" y="475"/>
                  <a:pt x="369" y="471"/>
                </a:cubicBezTo>
                <a:cubicBezTo>
                  <a:pt x="355" y="467"/>
                  <a:pt x="348" y="470"/>
                  <a:pt x="343" y="484"/>
                </a:cubicBezTo>
                <a:cubicBezTo>
                  <a:pt x="338" y="494"/>
                  <a:pt x="331" y="497"/>
                  <a:pt x="321" y="491"/>
                </a:cubicBezTo>
                <a:cubicBezTo>
                  <a:pt x="309" y="483"/>
                  <a:pt x="301" y="485"/>
                  <a:pt x="293" y="497"/>
                </a:cubicBezTo>
                <a:cubicBezTo>
                  <a:pt x="287" y="507"/>
                  <a:pt x="279" y="507"/>
                  <a:pt x="270" y="499"/>
                </a:cubicBezTo>
                <a:cubicBezTo>
                  <a:pt x="260" y="490"/>
                  <a:pt x="252" y="490"/>
                  <a:pt x="242" y="499"/>
                </a:cubicBezTo>
                <a:cubicBezTo>
                  <a:pt x="234" y="508"/>
                  <a:pt x="226" y="507"/>
                  <a:pt x="219" y="497"/>
                </a:cubicBezTo>
                <a:cubicBezTo>
                  <a:pt x="211" y="486"/>
                  <a:pt x="203" y="484"/>
                  <a:pt x="191" y="492"/>
                </a:cubicBezTo>
                <a:cubicBezTo>
                  <a:pt x="181" y="498"/>
                  <a:pt x="174" y="496"/>
                  <a:pt x="170" y="485"/>
                </a:cubicBezTo>
                <a:cubicBezTo>
                  <a:pt x="164" y="472"/>
                  <a:pt x="157" y="469"/>
                  <a:pt x="143" y="474"/>
                </a:cubicBezTo>
                <a:cubicBezTo>
                  <a:pt x="132" y="478"/>
                  <a:pt x="126" y="474"/>
                  <a:pt x="124" y="463"/>
                </a:cubicBezTo>
                <a:cubicBezTo>
                  <a:pt x="120" y="448"/>
                  <a:pt x="115" y="444"/>
                  <a:pt x="99" y="446"/>
                </a:cubicBezTo>
                <a:cubicBezTo>
                  <a:pt x="88" y="447"/>
                  <a:pt x="83" y="442"/>
                  <a:pt x="83" y="431"/>
                </a:cubicBezTo>
                <a:cubicBezTo>
                  <a:pt x="84" y="417"/>
                  <a:pt x="78" y="410"/>
                  <a:pt x="63" y="410"/>
                </a:cubicBezTo>
                <a:cubicBezTo>
                  <a:pt x="52" y="409"/>
                  <a:pt x="47" y="402"/>
                  <a:pt x="50" y="392"/>
                </a:cubicBezTo>
                <a:cubicBezTo>
                  <a:pt x="54" y="377"/>
                  <a:pt x="49" y="370"/>
                  <a:pt x="35" y="367"/>
                </a:cubicBezTo>
                <a:cubicBezTo>
                  <a:pt x="25" y="364"/>
                  <a:pt x="21" y="357"/>
                  <a:pt x="26" y="347"/>
                </a:cubicBezTo>
                <a:cubicBezTo>
                  <a:pt x="32" y="332"/>
                  <a:pt x="30" y="326"/>
                  <a:pt x="16" y="319"/>
                </a:cubicBezTo>
                <a:cubicBezTo>
                  <a:pt x="6" y="313"/>
                  <a:pt x="5" y="306"/>
                  <a:pt x="12" y="297"/>
                </a:cubicBezTo>
                <a:cubicBezTo>
                  <a:pt x="21" y="285"/>
                  <a:pt x="20" y="277"/>
                  <a:pt x="9" y="268"/>
                </a:cubicBezTo>
                <a:cubicBezTo>
                  <a:pt x="0" y="261"/>
                  <a:pt x="0" y="253"/>
                  <a:pt x="8" y="246"/>
                </a:cubicBezTo>
                <a:cubicBezTo>
                  <a:pt x="19" y="236"/>
                  <a:pt x="20" y="228"/>
                  <a:pt x="11" y="216"/>
                </a:cubicBezTo>
                <a:cubicBezTo>
                  <a:pt x="4" y="208"/>
                  <a:pt x="5" y="200"/>
                  <a:pt x="15" y="195"/>
                </a:cubicBezTo>
                <a:cubicBezTo>
                  <a:pt x="28" y="188"/>
                  <a:pt x="31" y="180"/>
                  <a:pt x="24" y="167"/>
                </a:cubicBezTo>
                <a:cubicBezTo>
                  <a:pt x="19" y="157"/>
                  <a:pt x="22" y="150"/>
                  <a:pt x="33" y="146"/>
                </a:cubicBezTo>
                <a:cubicBezTo>
                  <a:pt x="47" y="142"/>
                  <a:pt x="51" y="135"/>
                  <a:pt x="47" y="122"/>
                </a:cubicBezTo>
                <a:cubicBezTo>
                  <a:pt x="44" y="109"/>
                  <a:pt x="48" y="104"/>
                  <a:pt x="61" y="103"/>
                </a:cubicBezTo>
                <a:cubicBezTo>
                  <a:pt x="74" y="102"/>
                  <a:pt x="80" y="95"/>
                  <a:pt x="80" y="83"/>
                </a:cubicBezTo>
                <a:cubicBezTo>
                  <a:pt x="79" y="69"/>
                  <a:pt x="84" y="64"/>
                  <a:pt x="98" y="66"/>
                </a:cubicBezTo>
                <a:close/>
              </a:path>
            </a:pathLst>
          </a:custGeom>
          <a:gradFill flip="none" rotWithShape="1"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18900000" scaled="1"/>
            <a:tileRect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Freeform 11"/>
          <p:cNvSpPr>
            <a:spLocks noEditPoints="1"/>
          </p:cNvSpPr>
          <p:nvPr/>
        </p:nvSpPr>
        <p:spPr bwMode="auto">
          <a:xfrm>
            <a:off x="5738016" y="4357694"/>
            <a:ext cx="1537200" cy="1537200"/>
          </a:xfrm>
          <a:custGeom>
            <a:avLst/>
            <a:gdLst>
              <a:gd name="T0" fmla="*/ 97 w 614"/>
              <a:gd name="T1" fmla="*/ 308 h 617"/>
              <a:gd name="T2" fmla="*/ 517 w 614"/>
              <a:gd name="T3" fmla="*/ 309 h 617"/>
              <a:gd name="T4" fmla="*/ 97 w 614"/>
              <a:gd name="T5" fmla="*/ 308 h 617"/>
              <a:gd name="T6" fmla="*/ 115 w 614"/>
              <a:gd name="T7" fmla="*/ 83 h 617"/>
              <a:gd name="T8" fmla="*/ 166 w 614"/>
              <a:gd name="T9" fmla="*/ 49 h 617"/>
              <a:gd name="T10" fmla="*/ 223 w 614"/>
              <a:gd name="T11" fmla="*/ 25 h 617"/>
              <a:gd name="T12" fmla="*/ 283 w 614"/>
              <a:gd name="T13" fmla="*/ 14 h 617"/>
              <a:gd name="T14" fmla="*/ 345 w 614"/>
              <a:gd name="T15" fmla="*/ 16 h 617"/>
              <a:gd name="T16" fmla="*/ 405 w 614"/>
              <a:gd name="T17" fmla="*/ 30 h 617"/>
              <a:gd name="T18" fmla="*/ 461 w 614"/>
              <a:gd name="T19" fmla="*/ 56 h 617"/>
              <a:gd name="T20" fmla="*/ 511 w 614"/>
              <a:gd name="T21" fmla="*/ 94 h 617"/>
              <a:gd name="T22" fmla="*/ 551 w 614"/>
              <a:gd name="T23" fmla="*/ 141 h 617"/>
              <a:gd name="T24" fmla="*/ 581 w 614"/>
              <a:gd name="T25" fmla="*/ 196 h 617"/>
              <a:gd name="T26" fmla="*/ 599 w 614"/>
              <a:gd name="T27" fmla="*/ 255 h 617"/>
              <a:gd name="T28" fmla="*/ 604 w 614"/>
              <a:gd name="T29" fmla="*/ 317 h 617"/>
              <a:gd name="T30" fmla="*/ 596 w 614"/>
              <a:gd name="T31" fmla="*/ 379 h 617"/>
              <a:gd name="T32" fmla="*/ 574 w 614"/>
              <a:gd name="T33" fmla="*/ 437 h 617"/>
              <a:gd name="T34" fmla="*/ 543 w 614"/>
              <a:gd name="T35" fmla="*/ 491 h 617"/>
              <a:gd name="T36" fmla="*/ 499 w 614"/>
              <a:gd name="T37" fmla="*/ 536 h 617"/>
              <a:gd name="T38" fmla="*/ 448 w 614"/>
              <a:gd name="T39" fmla="*/ 571 h 617"/>
              <a:gd name="T40" fmla="*/ 391 w 614"/>
              <a:gd name="T41" fmla="*/ 594 h 617"/>
              <a:gd name="T42" fmla="*/ 330 w 614"/>
              <a:gd name="T43" fmla="*/ 605 h 617"/>
              <a:gd name="T44" fmla="*/ 267 w 614"/>
              <a:gd name="T45" fmla="*/ 604 h 617"/>
              <a:gd name="T46" fmla="*/ 207 w 614"/>
              <a:gd name="T47" fmla="*/ 589 h 617"/>
              <a:gd name="T48" fmla="*/ 150 w 614"/>
              <a:gd name="T49" fmla="*/ 562 h 617"/>
              <a:gd name="T50" fmla="*/ 101 w 614"/>
              <a:gd name="T51" fmla="*/ 524 h 617"/>
              <a:gd name="T52" fmla="*/ 61 w 614"/>
              <a:gd name="T53" fmla="*/ 476 h 617"/>
              <a:gd name="T54" fmla="*/ 32 w 614"/>
              <a:gd name="T55" fmla="*/ 422 h 617"/>
              <a:gd name="T56" fmla="*/ 15 w 614"/>
              <a:gd name="T57" fmla="*/ 362 h 617"/>
              <a:gd name="T58" fmla="*/ 10 w 614"/>
              <a:gd name="T59" fmla="*/ 300 h 617"/>
              <a:gd name="T60" fmla="*/ 18 w 614"/>
              <a:gd name="T61" fmla="*/ 238 h 617"/>
              <a:gd name="T62" fmla="*/ 40 w 614"/>
              <a:gd name="T63" fmla="*/ 180 h 617"/>
              <a:gd name="T64" fmla="*/ 73 w 614"/>
              <a:gd name="T65" fmla="*/ 129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4" h="617">
                <a:moveTo>
                  <a:pt x="97" y="308"/>
                </a:moveTo>
                <a:cubicBezTo>
                  <a:pt x="97" y="308"/>
                  <a:pt x="97" y="308"/>
                  <a:pt x="97" y="308"/>
                </a:cubicBezTo>
                <a:cubicBezTo>
                  <a:pt x="97" y="425"/>
                  <a:pt x="192" y="519"/>
                  <a:pt x="307" y="519"/>
                </a:cubicBezTo>
                <a:cubicBezTo>
                  <a:pt x="423" y="519"/>
                  <a:pt x="517" y="425"/>
                  <a:pt x="517" y="309"/>
                </a:cubicBezTo>
                <a:cubicBezTo>
                  <a:pt x="517" y="193"/>
                  <a:pt x="423" y="99"/>
                  <a:pt x="307" y="99"/>
                </a:cubicBezTo>
                <a:cubicBezTo>
                  <a:pt x="191" y="99"/>
                  <a:pt x="97" y="193"/>
                  <a:pt x="97" y="308"/>
                </a:cubicBezTo>
                <a:close/>
                <a:moveTo>
                  <a:pt x="91" y="106"/>
                </a:moveTo>
                <a:cubicBezTo>
                  <a:pt x="106" y="106"/>
                  <a:pt x="115" y="98"/>
                  <a:pt x="115" y="83"/>
                </a:cubicBezTo>
                <a:cubicBezTo>
                  <a:pt x="116" y="67"/>
                  <a:pt x="122" y="62"/>
                  <a:pt x="138" y="66"/>
                </a:cubicBezTo>
                <a:cubicBezTo>
                  <a:pt x="152" y="69"/>
                  <a:pt x="162" y="63"/>
                  <a:pt x="166" y="49"/>
                </a:cubicBezTo>
                <a:cubicBezTo>
                  <a:pt x="170" y="32"/>
                  <a:pt x="177" y="29"/>
                  <a:pt x="192" y="36"/>
                </a:cubicBezTo>
                <a:cubicBezTo>
                  <a:pt x="206" y="42"/>
                  <a:pt x="216" y="38"/>
                  <a:pt x="223" y="25"/>
                </a:cubicBezTo>
                <a:cubicBezTo>
                  <a:pt x="231" y="10"/>
                  <a:pt x="238" y="8"/>
                  <a:pt x="252" y="18"/>
                </a:cubicBezTo>
                <a:cubicBezTo>
                  <a:pt x="263" y="27"/>
                  <a:pt x="274" y="25"/>
                  <a:pt x="283" y="14"/>
                </a:cubicBezTo>
                <a:cubicBezTo>
                  <a:pt x="296" y="0"/>
                  <a:pt x="301" y="0"/>
                  <a:pt x="314" y="14"/>
                </a:cubicBezTo>
                <a:cubicBezTo>
                  <a:pt x="323" y="24"/>
                  <a:pt x="334" y="24"/>
                  <a:pt x="345" y="16"/>
                </a:cubicBezTo>
                <a:cubicBezTo>
                  <a:pt x="360" y="4"/>
                  <a:pt x="366" y="5"/>
                  <a:pt x="375" y="21"/>
                </a:cubicBezTo>
                <a:cubicBezTo>
                  <a:pt x="382" y="33"/>
                  <a:pt x="393" y="36"/>
                  <a:pt x="405" y="30"/>
                </a:cubicBezTo>
                <a:cubicBezTo>
                  <a:pt x="421" y="22"/>
                  <a:pt x="428" y="24"/>
                  <a:pt x="433" y="41"/>
                </a:cubicBezTo>
                <a:cubicBezTo>
                  <a:pt x="438" y="55"/>
                  <a:pt x="448" y="60"/>
                  <a:pt x="461" y="56"/>
                </a:cubicBezTo>
                <a:cubicBezTo>
                  <a:pt x="477" y="52"/>
                  <a:pt x="484" y="56"/>
                  <a:pt x="486" y="73"/>
                </a:cubicBezTo>
                <a:cubicBezTo>
                  <a:pt x="487" y="87"/>
                  <a:pt x="496" y="95"/>
                  <a:pt x="511" y="94"/>
                </a:cubicBezTo>
                <a:cubicBezTo>
                  <a:pt x="528" y="93"/>
                  <a:pt x="533" y="99"/>
                  <a:pt x="531" y="116"/>
                </a:cubicBezTo>
                <a:cubicBezTo>
                  <a:pt x="529" y="130"/>
                  <a:pt x="536" y="139"/>
                  <a:pt x="551" y="141"/>
                </a:cubicBezTo>
                <a:cubicBezTo>
                  <a:pt x="567" y="143"/>
                  <a:pt x="572" y="150"/>
                  <a:pt x="566" y="166"/>
                </a:cubicBezTo>
                <a:cubicBezTo>
                  <a:pt x="562" y="180"/>
                  <a:pt x="567" y="190"/>
                  <a:pt x="581" y="196"/>
                </a:cubicBezTo>
                <a:cubicBezTo>
                  <a:pt x="596" y="201"/>
                  <a:pt x="599" y="209"/>
                  <a:pt x="591" y="223"/>
                </a:cubicBezTo>
                <a:cubicBezTo>
                  <a:pt x="583" y="236"/>
                  <a:pt x="585" y="246"/>
                  <a:pt x="599" y="255"/>
                </a:cubicBezTo>
                <a:cubicBezTo>
                  <a:pt x="612" y="263"/>
                  <a:pt x="613" y="272"/>
                  <a:pt x="603" y="283"/>
                </a:cubicBezTo>
                <a:cubicBezTo>
                  <a:pt x="592" y="295"/>
                  <a:pt x="592" y="306"/>
                  <a:pt x="604" y="317"/>
                </a:cubicBezTo>
                <a:cubicBezTo>
                  <a:pt x="614" y="327"/>
                  <a:pt x="614" y="337"/>
                  <a:pt x="602" y="345"/>
                </a:cubicBezTo>
                <a:cubicBezTo>
                  <a:pt x="588" y="355"/>
                  <a:pt x="586" y="365"/>
                  <a:pt x="596" y="379"/>
                </a:cubicBezTo>
                <a:cubicBezTo>
                  <a:pt x="604" y="392"/>
                  <a:pt x="602" y="399"/>
                  <a:pt x="587" y="406"/>
                </a:cubicBezTo>
                <a:cubicBezTo>
                  <a:pt x="573" y="412"/>
                  <a:pt x="569" y="422"/>
                  <a:pt x="574" y="437"/>
                </a:cubicBezTo>
                <a:cubicBezTo>
                  <a:pt x="580" y="451"/>
                  <a:pt x="577" y="458"/>
                  <a:pt x="562" y="462"/>
                </a:cubicBezTo>
                <a:cubicBezTo>
                  <a:pt x="545" y="465"/>
                  <a:pt x="539" y="474"/>
                  <a:pt x="543" y="491"/>
                </a:cubicBezTo>
                <a:cubicBezTo>
                  <a:pt x="545" y="504"/>
                  <a:pt x="539" y="511"/>
                  <a:pt x="526" y="511"/>
                </a:cubicBezTo>
                <a:cubicBezTo>
                  <a:pt x="507" y="512"/>
                  <a:pt x="500" y="518"/>
                  <a:pt x="499" y="536"/>
                </a:cubicBezTo>
                <a:cubicBezTo>
                  <a:pt x="499" y="550"/>
                  <a:pt x="492" y="555"/>
                  <a:pt x="478" y="552"/>
                </a:cubicBezTo>
                <a:cubicBezTo>
                  <a:pt x="461" y="548"/>
                  <a:pt x="453" y="553"/>
                  <a:pt x="448" y="571"/>
                </a:cubicBezTo>
                <a:cubicBezTo>
                  <a:pt x="444" y="585"/>
                  <a:pt x="437" y="588"/>
                  <a:pt x="423" y="582"/>
                </a:cubicBezTo>
                <a:cubicBezTo>
                  <a:pt x="407" y="575"/>
                  <a:pt x="398" y="579"/>
                  <a:pt x="391" y="594"/>
                </a:cubicBezTo>
                <a:cubicBezTo>
                  <a:pt x="384" y="607"/>
                  <a:pt x="376" y="609"/>
                  <a:pt x="364" y="600"/>
                </a:cubicBezTo>
                <a:cubicBezTo>
                  <a:pt x="350" y="590"/>
                  <a:pt x="340" y="592"/>
                  <a:pt x="330" y="605"/>
                </a:cubicBezTo>
                <a:cubicBezTo>
                  <a:pt x="321" y="616"/>
                  <a:pt x="312" y="617"/>
                  <a:pt x="302" y="606"/>
                </a:cubicBezTo>
                <a:cubicBezTo>
                  <a:pt x="291" y="593"/>
                  <a:pt x="281" y="592"/>
                  <a:pt x="267" y="604"/>
                </a:cubicBezTo>
                <a:cubicBezTo>
                  <a:pt x="257" y="612"/>
                  <a:pt x="248" y="611"/>
                  <a:pt x="241" y="599"/>
                </a:cubicBezTo>
                <a:cubicBezTo>
                  <a:pt x="232" y="583"/>
                  <a:pt x="223" y="581"/>
                  <a:pt x="207" y="589"/>
                </a:cubicBezTo>
                <a:cubicBezTo>
                  <a:pt x="195" y="595"/>
                  <a:pt x="186" y="592"/>
                  <a:pt x="182" y="579"/>
                </a:cubicBezTo>
                <a:cubicBezTo>
                  <a:pt x="176" y="561"/>
                  <a:pt x="169" y="557"/>
                  <a:pt x="150" y="562"/>
                </a:cubicBezTo>
                <a:cubicBezTo>
                  <a:pt x="137" y="566"/>
                  <a:pt x="130" y="560"/>
                  <a:pt x="129" y="547"/>
                </a:cubicBezTo>
                <a:cubicBezTo>
                  <a:pt x="127" y="529"/>
                  <a:pt x="119" y="523"/>
                  <a:pt x="101" y="524"/>
                </a:cubicBezTo>
                <a:cubicBezTo>
                  <a:pt x="88" y="525"/>
                  <a:pt x="81" y="518"/>
                  <a:pt x="83" y="505"/>
                </a:cubicBezTo>
                <a:cubicBezTo>
                  <a:pt x="85" y="486"/>
                  <a:pt x="79" y="479"/>
                  <a:pt x="61" y="476"/>
                </a:cubicBezTo>
                <a:cubicBezTo>
                  <a:pt x="48" y="475"/>
                  <a:pt x="43" y="466"/>
                  <a:pt x="47" y="454"/>
                </a:cubicBezTo>
                <a:cubicBezTo>
                  <a:pt x="53" y="436"/>
                  <a:pt x="49" y="428"/>
                  <a:pt x="32" y="422"/>
                </a:cubicBezTo>
                <a:cubicBezTo>
                  <a:pt x="19" y="416"/>
                  <a:pt x="16" y="408"/>
                  <a:pt x="23" y="396"/>
                </a:cubicBezTo>
                <a:cubicBezTo>
                  <a:pt x="32" y="381"/>
                  <a:pt x="30" y="371"/>
                  <a:pt x="15" y="362"/>
                </a:cubicBezTo>
                <a:cubicBezTo>
                  <a:pt x="3" y="354"/>
                  <a:pt x="2" y="345"/>
                  <a:pt x="11" y="335"/>
                </a:cubicBezTo>
                <a:cubicBezTo>
                  <a:pt x="23" y="322"/>
                  <a:pt x="23" y="312"/>
                  <a:pt x="10" y="300"/>
                </a:cubicBezTo>
                <a:cubicBezTo>
                  <a:pt x="0" y="290"/>
                  <a:pt x="1" y="281"/>
                  <a:pt x="12" y="273"/>
                </a:cubicBezTo>
                <a:cubicBezTo>
                  <a:pt x="27" y="262"/>
                  <a:pt x="28" y="253"/>
                  <a:pt x="18" y="238"/>
                </a:cubicBezTo>
                <a:cubicBezTo>
                  <a:pt x="11" y="227"/>
                  <a:pt x="13" y="218"/>
                  <a:pt x="26" y="212"/>
                </a:cubicBezTo>
                <a:cubicBezTo>
                  <a:pt x="42" y="205"/>
                  <a:pt x="46" y="196"/>
                  <a:pt x="40" y="180"/>
                </a:cubicBezTo>
                <a:cubicBezTo>
                  <a:pt x="34" y="166"/>
                  <a:pt x="38" y="159"/>
                  <a:pt x="54" y="156"/>
                </a:cubicBezTo>
                <a:cubicBezTo>
                  <a:pt x="68" y="153"/>
                  <a:pt x="75" y="143"/>
                  <a:pt x="73" y="129"/>
                </a:cubicBezTo>
                <a:cubicBezTo>
                  <a:pt x="70" y="112"/>
                  <a:pt x="75" y="106"/>
                  <a:pt x="91" y="106"/>
                </a:cubicBezTo>
                <a:close/>
              </a:path>
            </a:pathLst>
          </a:custGeom>
          <a:gradFill flip="none" rotWithShape="1"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18900000" scaled="1"/>
            <a:tileRect/>
          </a:gra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39088" y="4782447"/>
            <a:ext cx="735055" cy="687693"/>
          </a:xfrm>
          <a:prstGeom prst="rect">
            <a:avLst/>
          </a:prstGeom>
          <a:noFill/>
        </p:spPr>
        <p:txBody>
          <a:bodyPr wrap="square" lIns="71442" tIns="35721" rIns="71442" bIns="35721" rtlCol="0" anchor="ctr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客户感知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80892" y="3143248"/>
            <a:ext cx="806171" cy="702410"/>
          </a:xfrm>
          <a:prstGeom prst="rect">
            <a:avLst/>
          </a:prstGeom>
          <a:noFill/>
        </p:spPr>
        <p:txBody>
          <a:bodyPr wrap="square" lIns="71442" tIns="35721" rIns="71442" bIns="35721" rtlCol="0" anchor="ctr">
            <a:spAutoFit/>
          </a:bodyPr>
          <a:lstStyle/>
          <a:p>
            <a:pPr algn="ctr"/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管理水平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95338" y="2857496"/>
            <a:ext cx="4000527" cy="1180135"/>
          </a:xfrm>
          <a:prstGeom prst="rect">
            <a:avLst/>
          </a:prstGeom>
          <a:noFill/>
        </p:spPr>
        <p:txBody>
          <a:bodyPr wrap="square" lIns="71442" tIns="35721" rIns="71442" bIns="3572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小组成员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遵循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PDCA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过程开展活动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运用调查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、统计、分析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把控各个环节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QC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理论水平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凝聚力得到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提升。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实施过程整合了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技能、谈判技巧、广告设计等多方面举措，将销售模式由传统型转成多种模式混合。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76555" y="4758112"/>
            <a:ext cx="4075235" cy="903136"/>
          </a:xfrm>
          <a:prstGeom prst="rect">
            <a:avLst/>
          </a:prstGeom>
          <a:noFill/>
        </p:spPr>
        <p:txBody>
          <a:bodyPr wrap="square" lIns="71442" tIns="35721" rIns="71442" bIns="3572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QC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活动的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开展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使电信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4G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品牌深入人心，免费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4G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套餐宣传走廊、大屏幕电信灯箱，再加上商圈核心地带的销售活动，使客户对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五角场商圈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整体感知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大幅度提升。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66614" y="1268760"/>
            <a:ext cx="3027159" cy="588703"/>
          </a:xfrm>
          <a:prstGeom prst="roundRect">
            <a:avLst>
              <a:gd name="adj" fmla="val 10788"/>
            </a:avLst>
          </a:prstGeom>
          <a:gradFill>
            <a:gsLst>
              <a:gs pos="48000">
                <a:srgbClr val="49C1AD"/>
              </a:gs>
              <a:gs pos="0">
                <a:srgbClr val="00B0F0"/>
              </a:gs>
              <a:gs pos="100000">
                <a:srgbClr val="A8CF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920163" y="1332279"/>
            <a:ext cx="272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活动收益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图片 1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401" y="2996952"/>
            <a:ext cx="2571768" cy="3211801"/>
          </a:xfrm>
          <a:prstGeom prst="rect">
            <a:avLst/>
          </a:prstGeom>
        </p:spPr>
      </p:pic>
      <p:pic>
        <p:nvPicPr>
          <p:cNvPr id="16" name="图片 1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71" y="2071678"/>
            <a:ext cx="3115618" cy="37147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03283" y="1661187"/>
            <a:ext cx="806171" cy="687693"/>
          </a:xfrm>
          <a:prstGeom prst="rect">
            <a:avLst/>
          </a:prstGeom>
          <a:noFill/>
        </p:spPr>
        <p:txBody>
          <a:bodyPr wrap="square" lIns="71442" tIns="35721" rIns="71442" bIns="35721" rtlCol="0" anchor="ctr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回报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6616" y="1405895"/>
            <a:ext cx="4413126" cy="903136"/>
          </a:xfrm>
          <a:prstGeom prst="rect">
            <a:avLst/>
          </a:prstGeom>
          <a:noFill/>
        </p:spPr>
        <p:txBody>
          <a:bodyPr wrap="square" lIns="71442" tIns="35721" rIns="71442" bIns="3572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销量同比提升了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50%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</a:rPr>
              <a:t>以上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；单线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ARPU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值大约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月，同期增长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2391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线（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6491-4106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），根据套餐次月生效叠加，仅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3~10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月产生收入增量大约为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860760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元（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60*2391*6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）。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29898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esktop\图片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198662" y="980728"/>
            <a:ext cx="5400600" cy="4896544"/>
            <a:chOff x="1198662" y="1190837"/>
            <a:chExt cx="5400600" cy="4896544"/>
          </a:xfrm>
        </p:grpSpPr>
        <p:sp>
          <p:nvSpPr>
            <p:cNvPr id="3" name="圆角矩形 2"/>
            <p:cNvSpPr/>
            <p:nvPr/>
          </p:nvSpPr>
          <p:spPr>
            <a:xfrm>
              <a:off x="1198662" y="1190837"/>
              <a:ext cx="5400600" cy="4896544"/>
            </a:xfrm>
            <a:prstGeom prst="roundRect">
              <a:avLst>
                <a:gd name="adj" fmla="val 6915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2700000" scaled="1"/>
            </a:gra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198662" y="1550877"/>
              <a:ext cx="5400600" cy="432048"/>
            </a:xfrm>
            <a:prstGeom prst="rect">
              <a:avLst/>
            </a:prstGeom>
            <a:gradFill>
              <a:gsLst>
                <a:gs pos="48000">
                  <a:srgbClr val="49C1AD"/>
                </a:gs>
                <a:gs pos="0">
                  <a:srgbClr val="00B0F0"/>
                </a:gs>
                <a:gs pos="100000">
                  <a:srgbClr val="A8CF38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总结及下一步打算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57690" y="1869049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赢</a:t>
            </a:r>
            <a:endParaRPr lang="zh-CN" altLang="en-US" sz="88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9578" y="1833249"/>
            <a:ext cx="30380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000" dirty="0" smtClean="0">
                <a:solidFill>
                  <a:schemeClr val="bg1">
                    <a:lumMod val="50000"/>
                  </a:schemeClr>
                </a:solidFill>
                <a:latin typeface="HelveticaNeueLT Pro 67 MdCn" pitchFamily="34" charset="0"/>
                <a:ea typeface="微软雅黑" pitchFamily="34" charset="-122"/>
              </a:rPr>
              <a:t>2017</a:t>
            </a:r>
            <a:endParaRPr lang="zh-CN" altLang="en-US" sz="10000" dirty="0">
              <a:solidFill>
                <a:schemeClr val="bg1">
                  <a:lumMod val="50000"/>
                </a:schemeClr>
              </a:solidFill>
              <a:latin typeface="HelveticaNeueLT Pro 67 MdCn" pitchFamily="34" charset="0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7041" y="255865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战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7" name="文本框 13"/>
          <p:cNvSpPr txBox="1"/>
          <p:nvPr/>
        </p:nvSpPr>
        <p:spPr>
          <a:xfrm>
            <a:off x="1774726" y="3356992"/>
            <a:ext cx="4321730" cy="202946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lvl="0" indent="288000" algn="just">
              <a:lnSpc>
                <a:spcPct val="150000"/>
              </a:lnSpc>
              <a:spcBef>
                <a:spcPts val="600"/>
              </a:spcBef>
            </a:pPr>
            <a:r>
              <a:rPr lang="zh-CN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QC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活动，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QC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小组实现了提升五角场商圈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4G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销量的目标，而且小组成员的管理经验和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QC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技能都得到了很大的提升。五角场商圈内的竞争依然存在，如何更加科学的布局，更有效的抓住客流，将客流转为销量，依然需要我们继续努力。这涉及到了客户心理学、谈判技巧的应用，需要培养销售艺术。为此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QC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小组成员制定下一个活动课题是</a:t>
            </a:r>
            <a:r>
              <a:rPr lang="zh-CN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：《提高五角场商圈客流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销量的转化率》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D:\desktop\JIANTOU 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42" y="692696"/>
            <a:ext cx="54006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185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c77853fd4ed565fbc1e99f15a48e7953e36b2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1077</Words>
  <Application>Microsoft Office PowerPoint</Application>
  <PresentationFormat>自定义</PresentationFormat>
  <Paragraphs>99</Paragraphs>
  <Slides>10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微软雅黑</vt:lpstr>
      <vt:lpstr>华文黑体</vt:lpstr>
      <vt:lpstr>Arial</vt:lpstr>
      <vt:lpstr>宋体</vt:lpstr>
      <vt:lpstr>Calibri</vt:lpstr>
      <vt:lpstr>HelveticaNeueLT Pro 67 MdCn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w</cp:lastModifiedBy>
  <cp:revision>237</cp:revision>
  <dcterms:created xsi:type="dcterms:W3CDTF">2015-12-08T06:12:33Z</dcterms:created>
  <dcterms:modified xsi:type="dcterms:W3CDTF">2017-06-28T14:14:11Z</dcterms:modified>
</cp:coreProperties>
</file>