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5" r:id="rId3"/>
    <p:sldId id="263" r:id="rId4"/>
    <p:sldId id="269" r:id="rId5"/>
    <p:sldId id="276" r:id="rId6"/>
    <p:sldId id="274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83260" autoAdjust="0"/>
  </p:normalViewPr>
  <p:slideViewPr>
    <p:cSldViewPr snapToGrid="0">
      <p:cViewPr>
        <p:scale>
          <a:sx n="70" d="100"/>
          <a:sy n="70" d="100"/>
        </p:scale>
        <p:origin x="-750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1C4F9-4B09-4E0E-B258-250CC388413C}" type="datetimeFigureOut">
              <a:rPr lang="zh-CN" altLang="en-US" smtClean="0"/>
              <a:pPr/>
              <a:t>2017/6/29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AC40F-A3B7-4694-83B4-AF0CE4CE12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0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C40F-A3B7-4694-83B4-AF0CE4CE123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:\华氏-logo组合上海医药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61" y="121694"/>
            <a:ext cx="2091667" cy="96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:\华氏-logo组合华氏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202" y="124952"/>
            <a:ext cx="1595614" cy="100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 userDrawn="1"/>
        </p:nvCxnSpPr>
        <p:spPr>
          <a:xfrm>
            <a:off x="340936" y="980388"/>
            <a:ext cx="1002410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39" y="121694"/>
            <a:ext cx="1600200" cy="1143000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4717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6282-BA5A-4678-9E42-F597B669C723}" type="datetimeFigureOut">
              <a:rPr lang="zh-CN" altLang="en-US" smtClean="0"/>
              <a:pPr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909C-9814-4144-AAC2-86B07C643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3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6282-BA5A-4678-9E42-F597B669C723}" type="datetimeFigureOut">
              <a:rPr lang="zh-CN" altLang="en-US" smtClean="0"/>
              <a:pPr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909C-9814-4144-AAC2-86B07C643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17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6282-BA5A-4678-9E42-F597B669C723}" type="datetimeFigureOut">
              <a:rPr lang="zh-CN" altLang="en-US" smtClean="0"/>
              <a:pPr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909C-9814-4144-AAC2-86B07C643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46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6282-BA5A-4678-9E42-F597B669C723}" type="datetimeFigureOut">
              <a:rPr lang="zh-CN" altLang="en-US" smtClean="0"/>
              <a:pPr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909C-9814-4144-AAC2-86B07C643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5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6282-BA5A-4678-9E42-F597B669C723}" type="datetimeFigureOut">
              <a:rPr lang="zh-CN" altLang="en-US" smtClean="0"/>
              <a:pPr/>
              <a:t>2017/6/29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909C-9814-4144-AAC2-86B07C643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68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6282-BA5A-4678-9E42-F597B669C723}" type="datetimeFigureOut">
              <a:rPr lang="zh-CN" altLang="en-US" smtClean="0"/>
              <a:pPr/>
              <a:t>2017/6/29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909C-9814-4144-AAC2-86B07C643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5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6282-BA5A-4678-9E42-F597B669C723}" type="datetimeFigureOut">
              <a:rPr lang="zh-CN" altLang="en-US" smtClean="0"/>
              <a:pPr/>
              <a:t>2017/6/29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909C-9814-4144-AAC2-86B07C643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0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6282-BA5A-4678-9E42-F597B669C723}" type="datetimeFigureOut">
              <a:rPr lang="zh-CN" altLang="en-US" smtClean="0"/>
              <a:pPr/>
              <a:t>2017/6/29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909C-9814-4144-AAC2-86B07C643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0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6282-BA5A-4678-9E42-F597B669C723}" type="datetimeFigureOut">
              <a:rPr lang="zh-CN" altLang="en-US" smtClean="0"/>
              <a:pPr/>
              <a:t>2017/6/29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909C-9814-4144-AAC2-86B07C643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3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6282-BA5A-4678-9E42-F597B669C723}" type="datetimeFigureOut">
              <a:rPr lang="zh-CN" altLang="en-US" smtClean="0"/>
              <a:pPr/>
              <a:t>2017/6/29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909C-9814-4144-AAC2-86B07C643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0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16282-BA5A-4678-9E42-F597B669C723}" type="datetimeFigureOut">
              <a:rPr lang="zh-CN" altLang="en-US" smtClean="0"/>
              <a:pPr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6909C-9814-4144-AAC2-86B07C643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13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pidesign.cn/" TargetMode="External"/><Relationship Id="rId3" Type="http://schemas.openxmlformats.org/officeDocument/2006/relationships/audio" Target="../media/media1.mp3"/><Relationship Id="rId7" Type="http://schemas.openxmlformats.org/officeDocument/2006/relationships/image" Target="../media/image4.jpeg"/><Relationship Id="rId2" Type="http://schemas.microsoft.com/office/2007/relationships/media" Target="../media/media1.mp3"/><Relationship Id="rId1" Type="http://schemas.openxmlformats.org/officeDocument/2006/relationships/audio" Target="file:///D:\&#39759;&#39567;&#25991;&#20214;\2017&#24180;&#24037;&#20316;&#25991;&#26723;\&#21171;&#27169;&#24037;&#20316;&#23460;\&#26085;&#24120;&#24037;&#20316;&#25991;&#26723;\&#31532;&#20116;&#23626;&#21697;&#29260;&#25925;&#20107;\Secret%20Garden%20-%20The%20Promise%20-%20&#32431;&#38899;&#20048;&#29256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:\华氏-logo组合上海医药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6106" y="272523"/>
            <a:ext cx="2091667" cy="96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:\华氏-logo组合华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9547" y="275781"/>
            <a:ext cx="1595614" cy="100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0" y="4103211"/>
            <a:ext cx="12192000" cy="3466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330370"/>
            <a:ext cx="12192000" cy="27809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303"/>
            <a:ext cx="4194928" cy="22010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8482258" y="3029803"/>
            <a:ext cx="3005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effectLst>
                  <a:outerShdw blurRad="190500" dist="190500" dir="2700000" algn="tl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上海华氏大药房有限公司</a:t>
            </a:r>
            <a:endParaRPr lang="zh-CN" altLang="en-US" sz="2000" dirty="0">
              <a:solidFill>
                <a:schemeClr val="bg1"/>
              </a:solidFill>
              <a:effectLst>
                <a:outerShdw blurRad="190500" dist="190500" dir="2700000" algn="tl">
                  <a:schemeClr val="tx1">
                    <a:lumMod val="75000"/>
                    <a:lumOff val="25000"/>
                    <a:alpha val="30000"/>
                  </a:schemeClr>
                </a:outerShdw>
              </a:effectLst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4111278"/>
            <a:ext cx="44491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练内功</a:t>
            </a:r>
            <a:r>
              <a:rPr lang="en-US" altLang="zh-C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抓提升</a:t>
            </a:r>
            <a:r>
              <a:rPr lang="en-US" altLang="zh-C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促深化</a:t>
            </a:r>
            <a:r>
              <a:rPr lang="en-US" altLang="zh-C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上台阶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620303"/>
            <a:ext cx="4194928" cy="220104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4690071" y="3584819"/>
            <a:ext cx="1080000" cy="1080000"/>
            <a:chOff x="5727301" y="3563211"/>
            <a:chExt cx="1080000" cy="1080000"/>
          </a:xfrm>
        </p:grpSpPr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5727301" y="3563211"/>
              <a:ext cx="1080000" cy="108000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867191" y="3875108"/>
              <a:ext cx="800220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190500" dist="190500" dir="2700000" algn="tl" rotWithShape="0">
                      <a:schemeClr val="tx1">
                        <a:lumMod val="75000"/>
                        <a:lumOff val="25000"/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190500" dist="190500" dir="27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11">
            <a:hlinkClick r:id="rId8"/>
          </p:cNvPr>
          <p:cNvSpPr txBox="1"/>
          <p:nvPr/>
        </p:nvSpPr>
        <p:spPr>
          <a:xfrm>
            <a:off x="2361909" y="5267106"/>
            <a:ext cx="7468182" cy="1107996"/>
          </a:xfrm>
          <a:prstGeom prst="rect">
            <a:avLst/>
          </a:prstGeom>
          <a:noFill/>
        </p:spPr>
        <p:txBody>
          <a:bodyPr wrap="square" lIns="72000" spcCol="108000" rtlCol="0">
            <a:spAutoFit/>
          </a:bodyPr>
          <a:lstStyle/>
          <a:p>
            <a:pPr algn="ctr">
              <a:defRPr/>
            </a:pPr>
            <a:r>
              <a:rPr lang="en-US" altLang="zh-CN" sz="6600" b="1" dirty="0" smtClean="0">
                <a:solidFill>
                  <a:srgbClr val="40A629"/>
                </a:solidFill>
                <a:effectLst>
                  <a:outerShdw blurRad="190500" dist="190500" dir="2700000" algn="tl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Monotype Corsiva" pitchFamily="66" charset="0"/>
                <a:ea typeface="华康俪金黑W8(P)" panose="020B0800000000000000" pitchFamily="34" charset="-122"/>
              </a:rPr>
              <a:t>Welcome   to   </a:t>
            </a:r>
            <a:r>
              <a:rPr lang="en-US" altLang="zh-CN" sz="6600" b="1" dirty="0" err="1" smtClean="0">
                <a:solidFill>
                  <a:srgbClr val="40A629"/>
                </a:solidFill>
                <a:effectLst>
                  <a:outerShdw blurRad="190500" dist="190500" dir="2700000" algn="tl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Monotype Corsiva" pitchFamily="66" charset="0"/>
                <a:ea typeface="华康俪金黑W8(P)" panose="020B0800000000000000" pitchFamily="34" charset="-122"/>
              </a:rPr>
              <a:t>Huashi</a:t>
            </a:r>
            <a:endParaRPr lang="zh-CN" altLang="en-US" sz="6600" b="1" dirty="0">
              <a:solidFill>
                <a:srgbClr val="40A629"/>
              </a:solidFill>
              <a:effectLst>
                <a:outerShdw blurRad="190500" dist="190500" dir="2700000" algn="tl">
                  <a:schemeClr val="tx1">
                    <a:lumMod val="75000"/>
                    <a:lumOff val="25000"/>
                    <a:alpha val="30000"/>
                  </a:schemeClr>
                </a:outerShdw>
              </a:effectLst>
              <a:latin typeface="Monotype Corsiva" pitchFamily="66" charset="0"/>
              <a:ea typeface="华康俪金黑W8(P)" panose="020B0800000000000000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134459" y="3584819"/>
            <a:ext cx="1080000" cy="1080000"/>
            <a:chOff x="5727301" y="3563211"/>
            <a:chExt cx="1080000" cy="1080000"/>
          </a:xfrm>
        </p:grpSpPr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5727301" y="3563211"/>
              <a:ext cx="1080000" cy="108000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867191" y="3875108"/>
              <a:ext cx="800220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190500" dist="190500" dir="2700000" algn="tl" rotWithShape="0">
                      <a:schemeClr val="tx1">
                        <a:lumMod val="75000"/>
                        <a:lumOff val="25000"/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190500" dist="190500" dir="27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578847" y="3584819"/>
            <a:ext cx="1080000" cy="1080000"/>
            <a:chOff x="5727301" y="3563211"/>
            <a:chExt cx="1080000" cy="1080000"/>
          </a:xfrm>
        </p:grpSpPr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5727301" y="3563211"/>
              <a:ext cx="1080000" cy="108000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5867191" y="3875108"/>
              <a:ext cx="800220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190500" dist="190500" dir="2700000" algn="tl" rotWithShape="0">
                      <a:schemeClr val="tx1">
                        <a:lumMod val="75000"/>
                        <a:lumOff val="25000"/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包容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190500" dist="190500" dir="27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467624" y="3584819"/>
            <a:ext cx="1080000" cy="1080000"/>
            <a:chOff x="5727301" y="3563211"/>
            <a:chExt cx="1080000" cy="1080000"/>
          </a:xfrm>
        </p:grpSpPr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5727301" y="3563211"/>
              <a:ext cx="1080000" cy="108000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5867191" y="3875108"/>
              <a:ext cx="800220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190500" dist="190500" dir="2700000" algn="tl" rotWithShape="0">
                      <a:schemeClr val="tx1">
                        <a:lumMod val="75000"/>
                        <a:lumOff val="25000"/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激情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190500" dist="190500" dir="27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023235" y="3584819"/>
            <a:ext cx="1080000" cy="1080000"/>
            <a:chOff x="5727301" y="3563211"/>
            <a:chExt cx="1080000" cy="1080000"/>
          </a:xfrm>
        </p:grpSpPr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5727301" y="3563211"/>
              <a:ext cx="1080000" cy="108000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5867191" y="3875108"/>
              <a:ext cx="800220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190500" dist="190500" dir="2700000" algn="tl" rotWithShape="0">
                      <a:schemeClr val="tx1">
                        <a:lumMod val="75000"/>
                        <a:lumOff val="25000"/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责任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190500" dist="190500" dir="2700000" algn="tl" rotWithShape="0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093900" y="1817551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190500" dist="190500" dir="2700000" algn="tl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爱的使者</a:t>
            </a:r>
            <a:endParaRPr lang="zh-CN" altLang="en-US" sz="6000" b="1" dirty="0">
              <a:solidFill>
                <a:schemeClr val="bg1"/>
              </a:solidFill>
              <a:effectLst>
                <a:outerShdw blurRad="190500" dist="190500" dir="2700000" algn="tl">
                  <a:schemeClr val="tx1">
                    <a:lumMod val="75000"/>
                    <a:lumOff val="25000"/>
                    <a:alpha val="30000"/>
                  </a:schemeClr>
                </a:outerShdw>
              </a:effectLst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pic>
        <p:nvPicPr>
          <p:cNvPr id="41" name="Secret Garden - The Promise - 纯音乐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11887200" y="6553200"/>
            <a:ext cx="304800" cy="304800"/>
          </a:xfrm>
          <a:prstGeom prst="rect">
            <a:avLst/>
          </a:prstGeom>
        </p:spPr>
      </p:pic>
      <p:pic>
        <p:nvPicPr>
          <p:cNvPr id="3" name="Secret Garden - The Promise - 纯音乐版（华氏）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6842" y="27250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22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/>
          <p:nvPr/>
        </p:nvSpPr>
        <p:spPr>
          <a:xfrm>
            <a:off x="0" y="6080393"/>
            <a:ext cx="1219200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上海华氏大药房有限公司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集团的统一部署下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拥有品牌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华氏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雷允上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余天成</a:t>
            </a:r>
            <a:r>
              <a:rPr lang="zh-CN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3403787_b.jpg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29" y="1497520"/>
            <a:ext cx="2779395" cy="262057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图片 7" descr="-pspic_1395691435199469795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85" y="1497520"/>
            <a:ext cx="2699983" cy="262057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图片 8" descr="杨浦余天成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3" y="1497519"/>
            <a:ext cx="2701203" cy="266033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F:\华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20" y="4536317"/>
            <a:ext cx="1885831" cy="104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 descr="100002101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46" y="4504423"/>
            <a:ext cx="1152128" cy="1159809"/>
          </a:xfrm>
          <a:prstGeom prst="rect">
            <a:avLst/>
          </a:prstGeom>
        </p:spPr>
      </p:pic>
      <p:pic>
        <p:nvPicPr>
          <p:cNvPr id="12" name="图片 11" descr="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99" y="4311942"/>
            <a:ext cx="1584176" cy="15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20" y="1278401"/>
            <a:ext cx="4066162" cy="215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组合 11"/>
          <p:cNvGrpSpPr/>
          <p:nvPr/>
        </p:nvGrpSpPr>
        <p:grpSpPr>
          <a:xfrm>
            <a:off x="758802" y="3641217"/>
            <a:ext cx="11020645" cy="2711216"/>
            <a:chOff x="266003" y="3641217"/>
            <a:chExt cx="11020645" cy="2711216"/>
          </a:xfrm>
        </p:grpSpPr>
        <p:grpSp>
          <p:nvGrpSpPr>
            <p:cNvPr id="11" name="组合 10"/>
            <p:cNvGrpSpPr/>
            <p:nvPr/>
          </p:nvGrpSpPr>
          <p:grpSpPr>
            <a:xfrm>
              <a:off x="266003" y="3641217"/>
              <a:ext cx="1569660" cy="1941774"/>
              <a:chOff x="1150335" y="3648173"/>
              <a:chExt cx="1569660" cy="1941774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395166" y="3648173"/>
                <a:ext cx="1080000" cy="1080000"/>
                <a:chOff x="1395166" y="3648173"/>
                <a:chExt cx="1080000" cy="1080000"/>
              </a:xfrm>
            </p:grpSpPr>
            <p:sp>
              <p:nvSpPr>
                <p:cNvPr id="3" name="椭圆 2"/>
                <p:cNvSpPr>
                  <a:spLocks noChangeAspect="1"/>
                </p:cNvSpPr>
                <p:nvPr/>
              </p:nvSpPr>
              <p:spPr>
                <a:xfrm>
                  <a:off x="1395166" y="3648173"/>
                  <a:ext cx="1080000" cy="1080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" name="文本框 3"/>
                <p:cNvSpPr txBox="1"/>
                <p:nvPr/>
              </p:nvSpPr>
              <p:spPr>
                <a:xfrm>
                  <a:off x="1655281" y="3726508"/>
                  <a:ext cx="55496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5400" b="1" dirty="0" smtClean="0">
                      <a:solidFill>
                        <a:schemeClr val="bg1"/>
                      </a:solidFill>
                      <a:effectLst>
                        <a:outerShdw blurRad="190500" dist="190500" dir="2700000" algn="tl">
                          <a:schemeClr val="tx1">
                            <a:lumMod val="75000"/>
                            <a:lumOff val="25000"/>
                            <a:alpha val="30000"/>
                          </a:schemeClr>
                        </a:outerShdw>
                      </a:effectLst>
                      <a:latin typeface="Impact" panose="020B0806030902050204" pitchFamily="34" charset="0"/>
                    </a:rPr>
                    <a:t>8</a:t>
                  </a:r>
                  <a:endParaRPr lang="zh-CN" altLang="en-US" sz="5400" b="1" dirty="0">
                    <a:solidFill>
                      <a:schemeClr val="bg1"/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1150335" y="4728173"/>
                <a:ext cx="156966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zh-CN" altLang="en-US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全国</a:t>
                </a:r>
                <a:r>
                  <a:rPr lang="zh-CN" altLang="en-US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零售</a:t>
                </a:r>
                <a:r>
                  <a:rPr lang="zh-CN" altLang="en-US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市场</a:t>
                </a:r>
                <a:endParaRPr lang="en-US" altLang="zh-CN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190500" dist="190500" dir="2700000" algn="tl">
                      <a:schemeClr val="tx1">
                        <a:lumMod val="75000"/>
                        <a:lumOff val="25000"/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lang="zh-CN" altLang="en-US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排名第</a:t>
                </a:r>
                <a:r>
                  <a:rPr lang="zh-CN" altLang="en-US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八</a:t>
                </a:r>
                <a:endParaRPr lang="en-US" altLang="zh-CN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190500" dist="190500" dir="2700000" algn="tl">
                      <a:schemeClr val="tx1">
                        <a:lumMod val="75000"/>
                        <a:lumOff val="25000"/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60873" y="3641217"/>
              <a:ext cx="1107996" cy="1900546"/>
              <a:chOff x="1381167" y="3648173"/>
              <a:chExt cx="1107996" cy="190054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395166" y="3648173"/>
                <a:ext cx="1080000" cy="1080000"/>
                <a:chOff x="1395166" y="3648173"/>
                <a:chExt cx="1080000" cy="1080000"/>
              </a:xfrm>
            </p:grpSpPr>
            <p:sp>
              <p:nvSpPr>
                <p:cNvPr id="19" name="椭圆 18"/>
                <p:cNvSpPr>
                  <a:spLocks noChangeAspect="1"/>
                </p:cNvSpPr>
                <p:nvPr/>
              </p:nvSpPr>
              <p:spPr>
                <a:xfrm>
                  <a:off x="1395166" y="3648173"/>
                  <a:ext cx="1080000" cy="1080000"/>
                </a:xfrm>
                <a:prstGeom prst="ellipse">
                  <a:avLst/>
                </a:prstGeom>
                <a:solidFill>
                  <a:srgbClr val="40A6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1692989" y="3726508"/>
                  <a:ext cx="44916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5400" b="1" dirty="0" smtClean="0">
                      <a:solidFill>
                        <a:schemeClr val="bg1"/>
                      </a:solidFill>
                      <a:effectLst>
                        <a:outerShdw blurRad="190500" dist="190500" dir="2700000" algn="tl">
                          <a:schemeClr val="tx1">
                            <a:lumMod val="75000"/>
                            <a:lumOff val="25000"/>
                            <a:alpha val="30000"/>
                          </a:schemeClr>
                        </a:outerShdw>
                      </a:effectLst>
                      <a:latin typeface="Impact" panose="020B0806030902050204" pitchFamily="34" charset="0"/>
                    </a:rPr>
                    <a:t>1</a:t>
                  </a:r>
                  <a:endParaRPr lang="zh-CN" altLang="en-US" sz="5400" b="1" dirty="0">
                    <a:solidFill>
                      <a:schemeClr val="bg1"/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18" name="矩形 17"/>
              <p:cNvSpPr/>
              <p:nvPr/>
            </p:nvSpPr>
            <p:spPr>
              <a:xfrm>
                <a:off x="1381167" y="4728173"/>
                <a:ext cx="1107996" cy="820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zh-CN" altLang="en-US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</a:t>
                </a:r>
                <a:r>
                  <a:rPr lang="zh-CN" altLang="en-US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市场</a:t>
                </a:r>
                <a:endParaRPr lang="en-US" altLang="zh-CN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190500" dist="190500" dir="2700000" algn="tl">
                      <a:schemeClr val="tx1">
                        <a:lumMod val="75000"/>
                        <a:lumOff val="25000"/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lang="zh-CN" altLang="en-US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排名</a:t>
                </a:r>
                <a:r>
                  <a:rPr lang="zh-CN" altLang="en-US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</a:t>
                </a:r>
                <a:endParaRPr lang="en-US" altLang="zh-CN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190500" dist="190500" dir="2700000" algn="tl">
                      <a:schemeClr val="tx1">
                        <a:lumMod val="75000"/>
                        <a:lumOff val="25000"/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324772" y="3641217"/>
              <a:ext cx="3185487" cy="2711216"/>
              <a:chOff x="342420" y="3648173"/>
              <a:chExt cx="3185487" cy="2711216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1395166" y="3648173"/>
                <a:ext cx="1080000" cy="1080000"/>
                <a:chOff x="1395166" y="3648173"/>
                <a:chExt cx="1080000" cy="1080000"/>
              </a:xfrm>
            </p:grpSpPr>
            <p:sp>
              <p:nvSpPr>
                <p:cNvPr id="24" name="椭圆 23"/>
                <p:cNvSpPr>
                  <a:spLocks noChangeAspect="1"/>
                </p:cNvSpPr>
                <p:nvPr/>
              </p:nvSpPr>
              <p:spPr>
                <a:xfrm>
                  <a:off x="1395166" y="3648173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1710582" y="3721570"/>
                  <a:ext cx="44916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5400" b="1" dirty="0" smtClean="0">
                      <a:solidFill>
                        <a:schemeClr val="bg1"/>
                      </a:solidFill>
                      <a:effectLst>
                        <a:outerShdw blurRad="190500" dist="190500" dir="2700000" algn="tl">
                          <a:schemeClr val="tx1">
                            <a:lumMod val="75000"/>
                            <a:lumOff val="25000"/>
                            <a:alpha val="30000"/>
                          </a:schemeClr>
                        </a:outerShdw>
                      </a:effectLst>
                      <a:latin typeface="Impact" panose="020B0806030902050204" pitchFamily="34" charset="0"/>
                      <a:ea typeface="微软雅黑" panose="020B0503020204020204" pitchFamily="34" charset="-122"/>
                    </a:rPr>
                    <a:t>1</a:t>
                  </a:r>
                  <a:endParaRPr lang="zh-CN" altLang="en-US" sz="5400" b="1" dirty="0">
                    <a:solidFill>
                      <a:schemeClr val="bg1"/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Impact" panose="020B080603090205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" name="矩形 22"/>
              <p:cNvSpPr/>
              <p:nvPr/>
            </p:nvSpPr>
            <p:spPr>
              <a:xfrm>
                <a:off x="342420" y="4728173"/>
                <a:ext cx="3185487" cy="1631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zh-CN" altLang="en-US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医药零售连锁</a:t>
                </a:r>
                <a:r>
                  <a:rPr lang="zh-CN" altLang="en-US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行业</a:t>
                </a:r>
                <a:endParaRPr lang="en-US" altLang="zh-CN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190500" dist="190500" dir="2700000" algn="tl">
                      <a:schemeClr val="tx1">
                        <a:lumMod val="75000"/>
                        <a:lumOff val="25000"/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lang="zh-CN" altLang="en-US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首</a:t>
                </a:r>
                <a:r>
                  <a:rPr lang="zh-CN" altLang="en-US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</a:t>
                </a:r>
                <a:r>
                  <a:rPr lang="zh-CN" altLang="en-US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获得</a:t>
                </a:r>
                <a:endParaRPr lang="en-US" altLang="zh-CN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190500" dist="190500" dir="2700000" algn="tl">
                      <a:schemeClr val="tx1">
                        <a:lumMod val="75000"/>
                        <a:lumOff val="25000"/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lang="zh-CN" altLang="en-US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“上海名牌”</a:t>
                </a:r>
                <a:r>
                  <a:rPr lang="zh-CN" altLang="en-US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（服务类</a:t>
                </a:r>
                <a:r>
                  <a:rPr lang="zh-CN" altLang="en-US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190500" dist="190500" dir="2700000" algn="tl">
                      <a:schemeClr val="tx1">
                        <a:lumMod val="75000"/>
                        <a:lumOff val="25000"/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lang="zh-CN" altLang="en-US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“</a:t>
                </a:r>
                <a:r>
                  <a:rPr lang="zh-CN" altLang="en-US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上海优秀服务商标”的企业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960805" y="3641217"/>
              <a:ext cx="2262158" cy="1900546"/>
              <a:chOff x="804086" y="3648173"/>
              <a:chExt cx="2262158" cy="1900546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1395166" y="3648173"/>
                <a:ext cx="1080000" cy="1080000"/>
                <a:chOff x="1395166" y="3648173"/>
                <a:chExt cx="1080000" cy="1080000"/>
              </a:xfrm>
            </p:grpSpPr>
            <p:sp>
              <p:nvSpPr>
                <p:cNvPr id="30" name="椭圆 29"/>
                <p:cNvSpPr>
                  <a:spLocks noChangeAspect="1"/>
                </p:cNvSpPr>
                <p:nvPr/>
              </p:nvSpPr>
              <p:spPr>
                <a:xfrm>
                  <a:off x="1395166" y="3648173"/>
                  <a:ext cx="1080000" cy="1080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1655281" y="3726508"/>
                  <a:ext cx="530915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5400" b="1" dirty="0" smtClean="0">
                      <a:solidFill>
                        <a:schemeClr val="bg1"/>
                      </a:solidFill>
                      <a:effectLst>
                        <a:outerShdw blurRad="190500" dist="190500" dir="2700000" algn="tl">
                          <a:schemeClr val="tx1">
                            <a:lumMod val="75000"/>
                            <a:lumOff val="25000"/>
                            <a:alpha val="30000"/>
                          </a:schemeClr>
                        </a:outerShdw>
                      </a:effectLst>
                      <a:latin typeface="Impact" panose="020B0806030902050204" pitchFamily="34" charset="0"/>
                    </a:rPr>
                    <a:t>4</a:t>
                  </a:r>
                  <a:endParaRPr lang="zh-CN" altLang="en-US" sz="5400" b="1" dirty="0">
                    <a:solidFill>
                      <a:schemeClr val="bg1"/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9" name="矩形 28"/>
              <p:cNvSpPr/>
              <p:nvPr/>
            </p:nvSpPr>
            <p:spPr>
              <a:xfrm>
                <a:off x="804086" y="4728173"/>
                <a:ext cx="2262158" cy="820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zh-CN" altLang="en-US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连续四次</a:t>
                </a:r>
                <a:r>
                  <a:rPr lang="zh-CN" altLang="en-US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获得</a:t>
                </a:r>
                <a:endParaRPr lang="en-US" altLang="zh-CN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190500" dist="190500" dir="2700000" algn="tl">
                      <a:schemeClr val="tx1">
                        <a:lumMod val="75000"/>
                        <a:lumOff val="25000"/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lang="zh-CN" altLang="en-US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“上海市著名商标”</a:t>
                </a:r>
                <a:endParaRPr lang="en-US" altLang="zh-CN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190500" dist="190500" dir="2700000" algn="tl">
                      <a:schemeClr val="tx1">
                        <a:lumMod val="75000"/>
                        <a:lumOff val="25000"/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7928036" y="3641217"/>
              <a:ext cx="3358612" cy="1941774"/>
              <a:chOff x="428984" y="3648173"/>
              <a:chExt cx="3358612" cy="1941774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1395166" y="3648173"/>
                <a:ext cx="1080000" cy="1080000"/>
                <a:chOff x="1395166" y="3648173"/>
                <a:chExt cx="1080000" cy="1080000"/>
              </a:xfrm>
            </p:grpSpPr>
            <p:sp>
              <p:nvSpPr>
                <p:cNvPr id="35" name="椭圆 34"/>
                <p:cNvSpPr>
                  <a:spLocks noChangeAspect="1"/>
                </p:cNvSpPr>
                <p:nvPr/>
              </p:nvSpPr>
              <p:spPr>
                <a:xfrm>
                  <a:off x="1395166" y="3648173"/>
                  <a:ext cx="1080000" cy="1080000"/>
                </a:xfrm>
                <a:prstGeom prst="ellipse">
                  <a:avLst/>
                </a:prstGeom>
                <a:solidFill>
                  <a:srgbClr val="40A6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1655281" y="3726508"/>
                  <a:ext cx="556563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5400" b="1" dirty="0" smtClean="0">
                      <a:solidFill>
                        <a:schemeClr val="bg1"/>
                      </a:solidFill>
                      <a:effectLst>
                        <a:outerShdw blurRad="190500" dist="190500" dir="2700000" algn="tl">
                          <a:schemeClr val="tx1">
                            <a:lumMod val="75000"/>
                            <a:lumOff val="25000"/>
                            <a:alpha val="30000"/>
                          </a:schemeClr>
                        </a:outerShdw>
                      </a:effectLst>
                      <a:latin typeface="Impact" panose="020B0806030902050204" pitchFamily="34" charset="0"/>
                    </a:rPr>
                    <a:t>5</a:t>
                  </a:r>
                  <a:endParaRPr lang="zh-CN" altLang="en-US" sz="5400" b="1" dirty="0">
                    <a:solidFill>
                      <a:schemeClr val="bg1"/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34" name="矩形 33"/>
              <p:cNvSpPr/>
              <p:nvPr/>
            </p:nvSpPr>
            <p:spPr>
              <a:xfrm>
                <a:off x="428984" y="4728173"/>
                <a:ext cx="3358612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zh-CN" altLang="en-US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连续五次</a:t>
                </a:r>
                <a:r>
                  <a:rPr lang="zh-CN" altLang="en-US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获得</a:t>
                </a:r>
                <a:endParaRPr lang="en-US" altLang="zh-CN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190500" dist="190500" dir="2700000" algn="tl">
                      <a:schemeClr val="tx1">
                        <a:lumMod val="75000"/>
                        <a:lumOff val="25000"/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lang="zh-CN" altLang="en-US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“</a:t>
                </a:r>
                <a:r>
                  <a:rPr lang="zh-CN" altLang="en-US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重合同守信用</a:t>
                </a:r>
                <a:r>
                  <a:rPr lang="en-US" altLang="zh-CN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AAAAA</a:t>
                </a:r>
                <a:r>
                  <a:rPr lang="zh-CN" altLang="en-US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90500" dist="190500" dir="2700000" algn="tl">
                        <a:schemeClr val="tx1">
                          <a:lumMod val="75000"/>
                          <a:lumOff val="25000"/>
                          <a:alpha val="3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企业”</a:t>
                </a:r>
                <a:endParaRPr lang="en-US" altLang="zh-CN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190500" dist="190500" dir="2700000" algn="tl">
                      <a:schemeClr val="tx1">
                        <a:lumMod val="75000"/>
                        <a:lumOff val="25000"/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17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21" y="1342899"/>
            <a:ext cx="3383404" cy="2176272"/>
          </a:xfrm>
          <a:prstGeom prst="rect">
            <a:avLst/>
          </a:prstGeom>
          <a:ln w="25400">
            <a:solidFill>
              <a:schemeClr val="accent5">
                <a:lumMod val="75000"/>
              </a:schemeClr>
            </a:solidFill>
          </a:ln>
          <a:effectLst/>
        </p:spPr>
      </p:pic>
      <p:sp>
        <p:nvSpPr>
          <p:cNvPr id="16" name="圆角右箭头 15"/>
          <p:cNvSpPr/>
          <p:nvPr/>
        </p:nvSpPr>
        <p:spPr>
          <a:xfrm>
            <a:off x="565608" y="2889022"/>
            <a:ext cx="813816" cy="868680"/>
          </a:xfrm>
          <a:prstGeom prst="ben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5609" y="3751868"/>
            <a:ext cx="5698714" cy="4996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738249" y="381701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社区外配药服务区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250675" y="3751868"/>
            <a:ext cx="5448169" cy="1367221"/>
            <a:chOff x="6137855" y="3751868"/>
            <a:chExt cx="4376609" cy="1367221"/>
          </a:xfrm>
        </p:grpSpPr>
        <p:sp>
          <p:nvSpPr>
            <p:cNvPr id="35" name="任意多边形 34"/>
            <p:cNvSpPr/>
            <p:nvPr/>
          </p:nvSpPr>
          <p:spPr>
            <a:xfrm>
              <a:off x="6137855" y="3751868"/>
              <a:ext cx="4376609" cy="1367221"/>
            </a:xfrm>
            <a:custGeom>
              <a:avLst/>
              <a:gdLst>
                <a:gd name="connsiteX0" fmla="*/ 0 w 4376609"/>
                <a:gd name="connsiteY0" fmla="*/ 0 h 1367221"/>
                <a:gd name="connsiteX1" fmla="*/ 4376609 w 4376609"/>
                <a:gd name="connsiteY1" fmla="*/ 0 h 1367221"/>
                <a:gd name="connsiteX2" fmla="*/ 4376609 w 4376609"/>
                <a:gd name="connsiteY2" fmla="*/ 499621 h 1367221"/>
                <a:gd name="connsiteX3" fmla="*/ 4376609 w 4376609"/>
                <a:gd name="connsiteY3" fmla="*/ 909571 h 1367221"/>
                <a:gd name="connsiteX4" fmla="*/ 4020659 w 4376609"/>
                <a:gd name="connsiteY4" fmla="*/ 1265521 h 1367221"/>
                <a:gd name="connsiteX5" fmla="*/ 3766409 w 4376609"/>
                <a:gd name="connsiteY5" fmla="*/ 1265521 h 1367221"/>
                <a:gd name="connsiteX6" fmla="*/ 3766409 w 4376609"/>
                <a:gd name="connsiteY6" fmla="*/ 1367221 h 1367221"/>
                <a:gd name="connsiteX7" fmla="*/ 3563009 w 4376609"/>
                <a:gd name="connsiteY7" fmla="*/ 1163821 h 1367221"/>
                <a:gd name="connsiteX8" fmla="*/ 3766409 w 4376609"/>
                <a:gd name="connsiteY8" fmla="*/ 960421 h 1367221"/>
                <a:gd name="connsiteX9" fmla="*/ 3766409 w 4376609"/>
                <a:gd name="connsiteY9" fmla="*/ 1062121 h 1367221"/>
                <a:gd name="connsiteX10" fmla="*/ 4020659 w 4376609"/>
                <a:gd name="connsiteY10" fmla="*/ 1062121 h 1367221"/>
                <a:gd name="connsiteX11" fmla="*/ 4173209 w 4376609"/>
                <a:gd name="connsiteY11" fmla="*/ 909571 h 1367221"/>
                <a:gd name="connsiteX12" fmla="*/ 4173209 w 4376609"/>
                <a:gd name="connsiteY12" fmla="*/ 499621 h 1367221"/>
                <a:gd name="connsiteX13" fmla="*/ 0 w 4376609"/>
                <a:gd name="connsiteY13" fmla="*/ 499621 h 136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76609" h="1367221">
                  <a:moveTo>
                    <a:pt x="0" y="0"/>
                  </a:moveTo>
                  <a:lnTo>
                    <a:pt x="4376609" y="0"/>
                  </a:lnTo>
                  <a:lnTo>
                    <a:pt x="4376609" y="499621"/>
                  </a:lnTo>
                  <a:lnTo>
                    <a:pt x="4376609" y="909571"/>
                  </a:lnTo>
                  <a:cubicBezTo>
                    <a:pt x="4376609" y="1106157"/>
                    <a:pt x="4217245" y="1265521"/>
                    <a:pt x="4020659" y="1265521"/>
                  </a:cubicBezTo>
                  <a:lnTo>
                    <a:pt x="3766409" y="1265521"/>
                  </a:lnTo>
                  <a:lnTo>
                    <a:pt x="3766409" y="1367221"/>
                  </a:lnTo>
                  <a:lnTo>
                    <a:pt x="3563009" y="1163821"/>
                  </a:lnTo>
                  <a:lnTo>
                    <a:pt x="3766409" y="960421"/>
                  </a:lnTo>
                  <a:lnTo>
                    <a:pt x="3766409" y="1062121"/>
                  </a:lnTo>
                  <a:lnTo>
                    <a:pt x="4020659" y="1062121"/>
                  </a:lnTo>
                  <a:cubicBezTo>
                    <a:pt x="4104910" y="1062121"/>
                    <a:pt x="4173209" y="993822"/>
                    <a:pt x="4173209" y="909571"/>
                  </a:cubicBezTo>
                  <a:lnTo>
                    <a:pt x="4173209" y="499621"/>
                  </a:lnTo>
                  <a:lnTo>
                    <a:pt x="0" y="499621"/>
                  </a:lnTo>
                  <a:close/>
                </a:path>
              </a:pathLst>
            </a:custGeom>
            <a:solidFill>
              <a:srgbClr val="40A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7310496" y="3817012"/>
              <a:ext cx="20313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慢病管理及健康店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82" y="1336323"/>
            <a:ext cx="1639005" cy="2181572"/>
          </a:xfrm>
          <a:prstGeom prst="rect">
            <a:avLst/>
          </a:prstGeom>
          <a:ln w="25400">
            <a:solidFill>
              <a:schemeClr val="accent5">
                <a:lumMod val="75000"/>
              </a:schemeClr>
            </a:solidFill>
          </a:ln>
          <a:effectLst/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495" y="1336323"/>
            <a:ext cx="1636179" cy="2181572"/>
          </a:xfrm>
          <a:prstGeom prst="rect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208" y="1336323"/>
            <a:ext cx="1633456" cy="2181572"/>
          </a:xfrm>
          <a:prstGeom prst="rect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</p:pic>
      <p:pic>
        <p:nvPicPr>
          <p:cNvPr id="29" name="图片 28" descr="QQ图片201703011635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6037" y="4476466"/>
            <a:ext cx="5036151" cy="2022609"/>
          </a:xfrm>
          <a:prstGeom prst="rect">
            <a:avLst/>
          </a:prstGeom>
          <a:ln w="25400">
            <a:solidFill>
              <a:srgbClr val="40A629"/>
            </a:solidFill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37" y="4449170"/>
            <a:ext cx="4110697" cy="2037947"/>
          </a:xfrm>
          <a:prstGeom prst="rect">
            <a:avLst/>
          </a:prstGeom>
          <a:ln w="25400">
            <a:solidFill>
              <a:srgbClr val="40A629"/>
            </a:solidFill>
          </a:ln>
        </p:spPr>
      </p:pic>
    </p:spTree>
    <p:extLst>
      <p:ext uri="{BB962C8B-B14F-4D97-AF65-F5344CB8AC3E}">
        <p14:creationId xmlns:p14="http://schemas.microsoft.com/office/powerpoint/2010/main" val="14329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60" y="1683061"/>
            <a:ext cx="2849706" cy="1786553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图片 2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26" y="1683061"/>
            <a:ext cx="2849706" cy="1786553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图片 2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03" y="4122929"/>
            <a:ext cx="2849706" cy="1786553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图片 2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39" y="4150225"/>
            <a:ext cx="2849706" cy="1786553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10" y="1737654"/>
            <a:ext cx="2849706" cy="17865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3770" y="4122928"/>
            <a:ext cx="2849706" cy="17865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834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:\华氏-logo组合上海医药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6106" y="272523"/>
            <a:ext cx="2091667" cy="96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:\华氏-logo组合华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9547" y="275781"/>
            <a:ext cx="1595614" cy="100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1330370"/>
            <a:ext cx="12192000" cy="27809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303"/>
            <a:ext cx="4194928" cy="22010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4639478" y="1429799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smtClean="0">
                <a:solidFill>
                  <a:schemeClr val="bg1"/>
                </a:solidFill>
                <a:effectLst>
                  <a:outerShdw blurRad="190500" dist="190500" dir="2700000" algn="tl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  </a:t>
            </a:r>
            <a:endParaRPr lang="zh-CN" altLang="en-US" sz="5400" dirty="0">
              <a:solidFill>
                <a:schemeClr val="bg1"/>
              </a:solidFill>
              <a:effectLst>
                <a:outerShdw blurRad="190500" dist="190500" dir="2700000" algn="tl">
                  <a:schemeClr val="tx1">
                    <a:lumMod val="75000"/>
                    <a:lumOff val="25000"/>
                    <a:alpha val="30000"/>
                  </a:schemeClr>
                </a:outerShdw>
              </a:effectLst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620303"/>
            <a:ext cx="4194928" cy="220104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777394" y="1766331"/>
            <a:ext cx="58678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传  承  与  发  扬</a:t>
            </a:r>
            <a:endParaRPr lang="en-US" altLang="zh-CN" sz="6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zh-CN" alt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创  新  与  改  变  </a:t>
            </a:r>
            <a:endParaRPr lang="zh-CN" altLang="en-US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923009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6600" b="1" dirty="0" smtClean="0">
                <a:solidFill>
                  <a:srgbClr val="40A629"/>
                </a:solidFill>
                <a:effectLst>
                  <a:outerShdw blurRad="190500" dist="190500" dir="2700000" algn="tl">
                    <a:schemeClr val="tx1">
                      <a:lumMod val="75000"/>
                      <a:lumOff val="25000"/>
                      <a:alpha val="30000"/>
                    </a:schemeClr>
                  </a:outerShdw>
                </a:effectLst>
                <a:latin typeface="Monotype Corsiva" pitchFamily="66" charset="0"/>
                <a:ea typeface="华康俪金黑W8(P)" panose="020B0800000000000000" pitchFamily="34" charset="-122"/>
              </a:rPr>
              <a:t>Thank    you</a:t>
            </a:r>
            <a:endParaRPr lang="zh-CN" altLang="en-US" sz="6600" b="1" dirty="0" smtClean="0">
              <a:solidFill>
                <a:srgbClr val="40A629"/>
              </a:solidFill>
              <a:effectLst>
                <a:outerShdw blurRad="190500" dist="190500" dir="2700000" algn="tl">
                  <a:schemeClr val="tx1">
                    <a:lumMod val="75000"/>
                    <a:lumOff val="25000"/>
                    <a:alpha val="30000"/>
                  </a:schemeClr>
                </a:outerShdw>
              </a:effectLst>
              <a:latin typeface="Monotype Corsiva" pitchFamily="66" charset="0"/>
              <a:ea typeface="华康俪金黑W8(P)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79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4643eebad903673db1550c319a423323234fa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114</Words>
  <Application>Microsoft Office PowerPoint</Application>
  <PresentationFormat>自定义</PresentationFormat>
  <Paragraphs>34</Paragraphs>
  <Slides>6</Slides>
  <Notes>1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VV</dc:creator>
  <cp:lastModifiedBy>lx</cp:lastModifiedBy>
  <cp:revision>180</cp:revision>
  <dcterms:created xsi:type="dcterms:W3CDTF">2016-08-26T23:11:55Z</dcterms:created>
  <dcterms:modified xsi:type="dcterms:W3CDTF">2017-06-29T00:43:01Z</dcterms:modified>
</cp:coreProperties>
</file>