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256" r:id="rId11"/>
    <p:sldId id="315" r:id="rId12"/>
    <p:sldId id="317" r:id="rId13"/>
    <p:sldId id="320" r:id="rId14"/>
    <p:sldId id="323" r:id="rId15"/>
    <p:sldId id="321" r:id="rId16"/>
    <p:sldId id="338" r:id="rId17"/>
    <p:sldId id="339" r:id="rId18"/>
    <p:sldId id="340" r:id="rId19"/>
    <p:sldId id="341" r:id="rId20"/>
    <p:sldId id="342" r:id="rId21"/>
    <p:sldId id="343" r:id="rId22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675"/>
    <a:srgbClr val="C29A75"/>
    <a:srgbClr val="B89A75"/>
    <a:srgbClr val="333333"/>
    <a:srgbClr val="1C1C1C"/>
    <a:srgbClr val="EDEAE4"/>
    <a:srgbClr val="F0D8BF"/>
    <a:srgbClr val="FB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85091169109799"/>
          <c:y val="0.150784877293832"/>
          <c:w val="0.55184125849124099"/>
          <c:h val="0.682511607340260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第一梯队</c:v>
                </c:pt>
                <c:pt idx="1">
                  <c:v>第二梯队</c:v>
                </c:pt>
                <c:pt idx="2">
                  <c:v>第三梯队</c:v>
                </c:pt>
                <c:pt idx="3">
                  <c:v>第四梯队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12723148961076999"/>
          <c:y val="0.9150606709493219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C38EB37-8E40-40C6-8AA4-258071650D8C}" type="datetimeFigureOut">
              <a:rPr lang="zh-CN" altLang="en-US"/>
              <a:t>2017/6/29</a:t>
            </a:fld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00187B31-A5EA-4DD3-AC89-00BEBC525421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1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A497-F132-4A9E-B19A-BF422AEB284D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826B-48B6-4321-A6D1-14AA66DC44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757F-1940-42FF-8ADA-E915B0133EB9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F385-F6E6-4DA6-9F87-4FC7E1E0AE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555C-746C-4D48-9398-05721D04A198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3330-CA7B-4C6D-B4AF-99641C1AB8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7602-CF37-43B5-A7B9-5F80AF0ADD77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E9A1-5BF5-456B-B6A8-C900113542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5DC6-8CD6-4510-AF09-1B3747DCFA4C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AEAD-6354-4492-B1CA-97D626F53E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0E364-6FD4-4439-AAD1-9BAE8F488569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0D3B-2D52-4175-ABA3-BD6B83A24EA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5751-F6C3-4F1C-B50A-F356F58957B4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2746-170F-4947-9FE7-AC7C2BA2AD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C008-A014-40AA-A774-64F34AF41396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1AEF-17DC-4287-9BDD-4B72DEEC70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D2D5-3C4C-4965-A9CE-E16421126ED5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807C1-E8B8-48D9-B4EE-BE803D03CC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DD97-3A98-4605-BD16-F2012FBDED29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80F7-EA10-4B80-B926-4D3C8436D2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F9AB2E-3DE6-426F-9031-639DFBC17E1C}" type="datetimeFigureOut">
              <a:rPr lang="zh-CN" altLang="en-US"/>
              <a:t>2017/6/29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D965DEA-9403-4A84-AC12-7DE0EA087F0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4"/>
          <p:cNvGrpSpPr/>
          <p:nvPr/>
        </p:nvGrpSpPr>
        <p:grpSpPr bwMode="auto">
          <a:xfrm>
            <a:off x="-26988" y="0"/>
            <a:ext cx="12218988" cy="1919288"/>
            <a:chOff x="-42" y="-12"/>
            <a:chExt cx="19241" cy="3022"/>
          </a:xfrm>
        </p:grpSpPr>
        <p:pic>
          <p:nvPicPr>
            <p:cNvPr id="13319" name="图片 12" descr="觅元素5869bd655a986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rcRect l="35410" t="55135"/>
            <a:stretch>
              <a:fillRect/>
            </a:stretch>
          </p:blipFill>
          <p:spPr bwMode="auto">
            <a:xfrm>
              <a:off x="-42" y="-12"/>
              <a:ext cx="3391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图片 13" descr="觅元素5869bd655a986"/>
            <p:cNvPicPr>
              <a:picLocks noChangeAspect="1"/>
            </p:cNvPicPr>
            <p:nvPr/>
          </p:nvPicPr>
          <p:blipFill>
            <a:blip r:embed="rId2">
              <a:lum bright="6000"/>
            </a:blip>
            <a:srcRect l="35410" t="55135"/>
            <a:stretch>
              <a:fillRect/>
            </a:stretch>
          </p:blipFill>
          <p:spPr bwMode="auto">
            <a:xfrm flipH="1">
              <a:off x="15809" y="0"/>
              <a:ext cx="3391" cy="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rot="16200000">
            <a:off x="5672931" y="2845594"/>
            <a:ext cx="973138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5"/>
          <p:cNvSpPr txBox="1"/>
          <p:nvPr/>
        </p:nvSpPr>
        <p:spPr>
          <a:xfrm flipH="1">
            <a:off x="3835400" y="2162175"/>
            <a:ext cx="2239645" cy="1443355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800" noProof="1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2017</a:t>
            </a:r>
          </a:p>
        </p:txBody>
      </p:sp>
      <p:sp>
        <p:nvSpPr>
          <p:cNvPr id="13316" name="矩形 8"/>
          <p:cNvSpPr>
            <a:spLocks noChangeArrowheads="1"/>
          </p:cNvSpPr>
          <p:nvPr/>
        </p:nvSpPr>
        <p:spPr bwMode="auto">
          <a:xfrm>
            <a:off x="2905125" y="3671888"/>
            <a:ext cx="6472238" cy="519112"/>
          </a:xfrm>
          <a:prstGeom prst="rect">
            <a:avLst/>
          </a:prstGeom>
          <a:solidFill>
            <a:srgbClr val="79858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altLang="zh-CN" sz="28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98" name="文本框 1"/>
          <p:cNvSpPr txBox="1">
            <a:spLocks noChangeArrowheads="1"/>
          </p:cNvSpPr>
          <p:nvPr/>
        </p:nvSpPr>
        <p:spPr bwMode="auto">
          <a:xfrm>
            <a:off x="4418648" y="3646488"/>
            <a:ext cx="3434080" cy="613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dist" defTabSz="457200"/>
            <a:r>
              <a:rPr kumimoji="1"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微软雅黑" panose="020B0503020204020204" charset="-122"/>
              </a:rPr>
              <a:t>华泰珠宝品牌介绍</a:t>
            </a:r>
            <a:endParaRPr kumimoji="1" lang="zh-CN" altLang="en-US" sz="320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318" name="Picture 18" descr="未标题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0" y="1997075"/>
            <a:ext cx="1912938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>
            <a:off x="10029825" y="-1270"/>
            <a:ext cx="21526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25"/>
          <p:cNvSpPr txBox="1"/>
          <p:nvPr/>
        </p:nvSpPr>
        <p:spPr>
          <a:xfrm flipH="1">
            <a:off x="813577" y="2591378"/>
            <a:ext cx="3636439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u="sng" dirty="0">
                <a:solidFill>
                  <a:srgbClr val="8EA675"/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CONTENTS</a:t>
            </a:r>
            <a:endParaRPr lang="en-US" altLang="zh-CN" sz="3200" u="sng" noProof="1">
              <a:solidFill>
                <a:srgbClr val="8EA675"/>
              </a:solidFill>
              <a:latin typeface="Impact" panose="020B0806030902050204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TextBox 25"/>
          <p:cNvSpPr txBox="1"/>
          <p:nvPr/>
        </p:nvSpPr>
        <p:spPr>
          <a:xfrm flipH="1">
            <a:off x="1176020" y="3216275"/>
            <a:ext cx="2910840" cy="548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自主产品目录 </a:t>
            </a:r>
          </a:p>
        </p:txBody>
      </p:sp>
      <p:sp>
        <p:nvSpPr>
          <p:cNvPr id="46" name="TextBox 25"/>
          <p:cNvSpPr txBox="1"/>
          <p:nvPr/>
        </p:nvSpPr>
        <p:spPr>
          <a:xfrm flipH="1">
            <a:off x="4925060" y="144335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1.</a:t>
            </a:r>
          </a:p>
        </p:txBody>
      </p:sp>
      <p:sp>
        <p:nvSpPr>
          <p:cNvPr id="62" name="TextBox 25"/>
          <p:cNvSpPr txBox="1"/>
          <p:nvPr/>
        </p:nvSpPr>
        <p:spPr>
          <a:xfrm flipH="1">
            <a:off x="4925695" y="214693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2.</a:t>
            </a:r>
          </a:p>
        </p:txBody>
      </p:sp>
      <p:sp>
        <p:nvSpPr>
          <p:cNvPr id="65" name="TextBox 25"/>
          <p:cNvSpPr txBox="1"/>
          <p:nvPr/>
        </p:nvSpPr>
        <p:spPr>
          <a:xfrm flipH="1">
            <a:off x="4926330" y="285051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3.</a:t>
            </a:r>
          </a:p>
        </p:txBody>
      </p:sp>
      <p:sp>
        <p:nvSpPr>
          <p:cNvPr id="69" name="TextBox 25"/>
          <p:cNvSpPr txBox="1"/>
          <p:nvPr/>
        </p:nvSpPr>
        <p:spPr>
          <a:xfrm flipH="1">
            <a:off x="4926965" y="355409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4.</a:t>
            </a:r>
          </a:p>
        </p:txBody>
      </p:sp>
      <p:sp>
        <p:nvSpPr>
          <p:cNvPr id="74" name="TextBox 25"/>
          <p:cNvSpPr txBox="1"/>
          <p:nvPr/>
        </p:nvSpPr>
        <p:spPr>
          <a:xfrm flipH="1">
            <a:off x="4927600" y="425767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 5.</a:t>
            </a:r>
          </a:p>
        </p:txBody>
      </p:sp>
      <p:sp>
        <p:nvSpPr>
          <p:cNvPr id="78" name="TextBox 25"/>
          <p:cNvSpPr txBox="1"/>
          <p:nvPr/>
        </p:nvSpPr>
        <p:spPr>
          <a:xfrm flipH="1">
            <a:off x="4928235" y="4961255"/>
            <a:ext cx="680085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charset="-122"/>
                <a:sym typeface="微软雅黑" panose="020B0503020204020204" charset="-122"/>
              </a:rPr>
              <a:t> 6.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707063" y="143668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玉兰庭    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707063" y="212248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留声物语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5707063" y="283368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旋爱之名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707063" y="419639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情·扣      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5707063" y="494188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情·怀    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5143500" y="1891030"/>
            <a:ext cx="2465070" cy="3810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132705" y="5394960"/>
            <a:ext cx="2553335" cy="4445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143500" y="2580005"/>
            <a:ext cx="2455545" cy="11430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143500" y="3268345"/>
            <a:ext cx="2522855" cy="14605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143500" y="3968750"/>
            <a:ext cx="2513330" cy="5080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143500" y="4673600"/>
            <a:ext cx="2503805" cy="6350"/>
          </a:xfrm>
          <a:prstGeom prst="line">
            <a:avLst/>
          </a:prstGeom>
          <a:ln w="28575">
            <a:solidFill>
              <a:srgbClr val="8EA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707063" y="3553778"/>
            <a:ext cx="2549525" cy="417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</a:rPr>
              <a:t>花样年华  </a:t>
            </a: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ea typeface="华文细黑" pitchFamily="2" charset="-122"/>
              </a:rPr>
              <a:t>系列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rcRect l="29216" t="21282" r="30922" b="24784"/>
          <a:stretch>
            <a:fillRect/>
          </a:stretch>
        </p:blipFill>
        <p:spPr>
          <a:xfrm>
            <a:off x="8877935" y="37465"/>
            <a:ext cx="2239645" cy="2542540"/>
          </a:xfrm>
          <a:prstGeom prst="flowChartManualOperation">
            <a:avLst/>
          </a:prstGeom>
          <a:effectLst>
            <a:reflection stA="24000" endPos="18000" dist="50800" dir="5400000" sy="-100000" algn="bl" rotWithShape="0"/>
          </a:effectLst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3"/>
          <a:srcRect l="17510" r="18211" b="19225"/>
          <a:stretch>
            <a:fillRect/>
          </a:stretch>
        </p:blipFill>
        <p:spPr>
          <a:xfrm>
            <a:off x="7227570" y="955675"/>
            <a:ext cx="1806575" cy="1905000"/>
          </a:xfrm>
          <a:prstGeom prst="flowChartManualOperation">
            <a:avLst/>
          </a:prstGeom>
          <a:effectLst>
            <a:reflection stA="30000" endPos="16000" dist="50800" dir="5400000" sy="-100000" algn="bl" rotWithShape="0"/>
          </a:effectLst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4"/>
          <a:srcRect b="13326"/>
          <a:stretch>
            <a:fillRect/>
          </a:stretch>
        </p:blipFill>
        <p:spPr>
          <a:xfrm rot="960000">
            <a:off x="7439025" y="4507230"/>
            <a:ext cx="1947545" cy="1416685"/>
          </a:xfrm>
          <a:prstGeom prst="flowChartManualOperation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5"/>
          <a:srcRect l="26461" t="27087" r="23824" b="24172"/>
          <a:stretch>
            <a:fillRect/>
          </a:stretch>
        </p:blipFill>
        <p:spPr>
          <a:xfrm rot="900000">
            <a:off x="9065260" y="4394835"/>
            <a:ext cx="1329055" cy="1093470"/>
          </a:xfrm>
          <a:prstGeom prst="flowChartManualOperation">
            <a:avLst/>
          </a:prstGeom>
          <a:effectLst>
            <a:reflection stA="32000" endPos="34000" dist="50800" dir="5400000" sy="-100000" algn="bl" rotWithShape="0"/>
          </a:effectLst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6"/>
          <a:srcRect l="11862" t="5286" r="12188" b="9689"/>
          <a:stretch>
            <a:fillRect/>
          </a:stretch>
        </p:blipFill>
        <p:spPr>
          <a:xfrm rot="20340000">
            <a:off x="316230" y="445770"/>
            <a:ext cx="3683635" cy="3460115"/>
          </a:xfrm>
          <a:prstGeom prst="ellipse">
            <a:avLst/>
          </a:prstGeom>
          <a:effectLst>
            <a:reflection stA="45000" endPos="18000" dist="50800" dir="5400000" sy="-100000" algn="bl" rotWithShape="0"/>
          </a:effectLst>
        </p:spPr>
      </p:pic>
      <p:sp>
        <p:nvSpPr>
          <p:cNvPr id="8" name="文本框 7"/>
          <p:cNvSpPr txBox="1"/>
          <p:nvPr/>
        </p:nvSpPr>
        <p:spPr>
          <a:xfrm>
            <a:off x="5431155" y="3169285"/>
            <a:ext cx="4094480" cy="532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庭院深深，玉兰清幽，举手投足间仿若飘然于世，</a:t>
            </a:r>
          </a:p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玉兰恰似高贵典雅与清丽脱俗的完美化身。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2945" y="4213225"/>
            <a:ext cx="4983480" cy="532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寻着尘封的记忆，走过兰香四溢的小院，喜怒哀乐弥漫心间，</a:t>
            </a: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蘸一抹微风，盈满袖暗香。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37915" y="5845175"/>
            <a:ext cx="4450080" cy="411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因为一个人，爱上一座城，犹想一座城，芳馥漫心田。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01640" y="2796540"/>
            <a:ext cx="15621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玉兰庭·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钻石吊坠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76625" y="3926205"/>
            <a:ext cx="15621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玉兰庭·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钻石手链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03925" y="5635625"/>
            <a:ext cx="15621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玉兰庭·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钻石耳钉</a:t>
            </a:r>
          </a:p>
        </p:txBody>
      </p:sp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7">
            <a:lum bright="6000"/>
          </a:blip>
          <a:srcRect t="55135" r="35410"/>
          <a:stretch>
            <a:fillRect/>
          </a:stretch>
        </p:blipFill>
        <p:spPr bwMode="auto">
          <a:xfrm>
            <a:off x="10616565" y="0"/>
            <a:ext cx="1575435" cy="13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8">
            <a:lum bright="6000"/>
          </a:blip>
          <a:srcRect l="2267" t="20853" r="48763" b="29214"/>
          <a:stretch>
            <a:fillRect/>
          </a:stretch>
        </p:blipFill>
        <p:spPr bwMode="auto">
          <a:xfrm flipH="1">
            <a:off x="7620" y="4984750"/>
            <a:ext cx="1437005" cy="188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752725" y="2711450"/>
            <a:ext cx="4627880" cy="7461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莫问妙音何处来，情思悄悄绕心尖。</a:t>
            </a:r>
          </a:p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聆听这一寸旧时光，生怕它从耳畔溜了去，</a:t>
            </a:r>
          </a:p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逝去的光年，纵使没有他的陪伴，仍要静享此刻的品质。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14470" y="5425440"/>
            <a:ext cx="4094480" cy="411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遥想余音声声，有暖，有爱，这是我向往的生活。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50205" y="2366645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留声物语·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钻石吊坠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23995" y="512699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留声物语·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钻石耳钉</a:t>
            </a: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rcRect l="27499" t="17949" r="27051" b="9723"/>
          <a:stretch>
            <a:fillRect/>
          </a:stretch>
        </p:blipFill>
        <p:spPr>
          <a:xfrm>
            <a:off x="9255760" y="55880"/>
            <a:ext cx="2162810" cy="3230880"/>
          </a:xfrm>
          <a:prstGeom prst="flowChartManualOperation">
            <a:avLst/>
          </a:prstGeom>
          <a:effectLst>
            <a:reflection stA="26000" endPos="16000" dist="50800" dir="5400000" sy="-100000" algn="bl" rotWithShape="0"/>
          </a:effectLst>
        </p:spPr>
      </p:pic>
      <p:pic>
        <p:nvPicPr>
          <p:cNvPr id="15" name="图片 14" descr="7"/>
          <p:cNvPicPr>
            <a:picLocks noChangeAspect="1"/>
          </p:cNvPicPr>
          <p:nvPr/>
        </p:nvPicPr>
        <p:blipFill>
          <a:blip r:embed="rId3"/>
          <a:srcRect l="32806" t="226" r="27058" b="19790"/>
          <a:stretch>
            <a:fillRect/>
          </a:stretch>
        </p:blipFill>
        <p:spPr>
          <a:xfrm>
            <a:off x="7279005" y="816610"/>
            <a:ext cx="1852295" cy="3097530"/>
          </a:xfrm>
          <a:prstGeom prst="flowChartManualOperation">
            <a:avLst/>
          </a:prstGeom>
          <a:effectLst>
            <a:reflection stA="36000" endPos="14000" dist="50800" dir="5400000" sy="-100000" algn="bl" rotWithShape="0"/>
          </a:effectLst>
        </p:spPr>
      </p:pic>
      <p:pic>
        <p:nvPicPr>
          <p:cNvPr id="16" name="图片 15" descr="4"/>
          <p:cNvPicPr>
            <a:picLocks noChangeAspect="1"/>
          </p:cNvPicPr>
          <p:nvPr/>
        </p:nvPicPr>
        <p:blipFill>
          <a:blip r:embed="rId4"/>
          <a:srcRect l="19296" t="8396" r="18843" b="16700"/>
          <a:stretch>
            <a:fillRect/>
          </a:stretch>
        </p:blipFill>
        <p:spPr>
          <a:xfrm rot="20700000">
            <a:off x="1242695" y="3154045"/>
            <a:ext cx="2349500" cy="2758440"/>
          </a:xfrm>
          <a:prstGeom prst="flowChartManualOperation">
            <a:avLst/>
          </a:prstGeom>
          <a:effectLst>
            <a:reflection stA="38000" endPos="0" dist="50800" dir="5400000" sy="-100000" algn="bl" rotWithShape="0"/>
          </a:effectLst>
        </p:spPr>
      </p:pic>
      <p:pic>
        <p:nvPicPr>
          <p:cNvPr id="17" name="图片 29" descr="觅元素5869bd655a986"/>
          <p:cNvPicPr>
            <a:picLocks noChangeAspect="1"/>
          </p:cNvPicPr>
          <p:nvPr/>
        </p:nvPicPr>
        <p:blipFill>
          <a:blip r:embed="rId5">
            <a:lum bright="6000"/>
          </a:blip>
          <a:srcRect t="55135" r="35410"/>
          <a:stretch>
            <a:fillRect/>
          </a:stretch>
        </p:blipFill>
        <p:spPr bwMode="auto">
          <a:xfrm flipH="1">
            <a:off x="6350" y="-10795"/>
            <a:ext cx="2502535" cy="21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869180" y="1821180"/>
            <a:ext cx="39166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圆圆圈圈、星辰点点，钻石的光辉静谧而闪耀。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60120" y="4499610"/>
            <a:ext cx="2849880" cy="7740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不管时移世易，兜兜转转还是你，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余生我只愿与尔相伴。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31965" y="138176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旋爱之名·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钻石项链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60120" y="402590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旋爱之名·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钻石手链</a:t>
            </a:r>
          </a:p>
        </p:txBody>
      </p:sp>
      <p:pic>
        <p:nvPicPr>
          <p:cNvPr id="1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-1905" y="-10795"/>
            <a:ext cx="2502535" cy="215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2"/>
          <p:cNvPicPr>
            <a:picLocks noChangeAspect="1"/>
          </p:cNvPicPr>
          <p:nvPr/>
        </p:nvPicPr>
        <p:blipFill>
          <a:blip r:embed="rId3"/>
          <a:srcRect l="20420" t="6575" r="17019" b="33978"/>
          <a:stretch>
            <a:fillRect/>
          </a:stretch>
        </p:blipFill>
        <p:spPr>
          <a:xfrm>
            <a:off x="8341995" y="46990"/>
            <a:ext cx="3707765" cy="2956560"/>
          </a:xfrm>
          <a:prstGeom prst="flowChartManualOperation">
            <a:avLst/>
          </a:prstGeom>
          <a:effectLst>
            <a:reflection stA="32000" endPos="14000" dist="50800" dir="5400000" sy="-100000" algn="bl" rotWithShape="0"/>
          </a:effectLst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/>
          <a:srcRect l="20952" t="12131" r="27981" b="23992"/>
          <a:stretch>
            <a:fillRect/>
          </a:stretch>
        </p:blipFill>
        <p:spPr>
          <a:xfrm rot="19140000" flipH="1">
            <a:off x="1694180" y="984885"/>
            <a:ext cx="3310255" cy="3474720"/>
          </a:xfrm>
          <a:prstGeom prst="flowChartManualOperation">
            <a:avLst/>
          </a:prstGeom>
          <a:effectLst>
            <a:reflection stA="45000" endPos="0" dist="50800" dir="5400000" sy="-100000" algn="bl" rotWithShape="0"/>
          </a:effectLst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5"/>
          <a:srcRect l="32347" t="27346" r="35887" b="37491"/>
          <a:stretch>
            <a:fillRect/>
          </a:stretch>
        </p:blipFill>
        <p:spPr>
          <a:xfrm rot="21360000">
            <a:off x="7108825" y="3484880"/>
            <a:ext cx="2428875" cy="2255520"/>
          </a:xfrm>
          <a:prstGeom prst="ellipse">
            <a:avLst/>
          </a:prstGeom>
          <a:effectLst>
            <a:reflection stA="45000" endPos="22000" dist="50800" dir="5400000" sy="-100000" algn="bl" rotWithShape="0"/>
          </a:effectLst>
        </p:spPr>
      </p:pic>
      <p:sp>
        <p:nvSpPr>
          <p:cNvPr id="6" name="文本框 5"/>
          <p:cNvSpPr txBox="1"/>
          <p:nvPr/>
        </p:nvSpPr>
        <p:spPr>
          <a:xfrm>
            <a:off x="5433060" y="534035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旋爱之名·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钻石戒指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09670" y="5687060"/>
            <a:ext cx="5161280" cy="411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精密的轴承设计让你在我的心间肆意旋转，以爱之名为爱而生。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rcRect l="24007" r="30565" b="21980"/>
          <a:stretch>
            <a:fillRect/>
          </a:stretch>
        </p:blipFill>
        <p:spPr>
          <a:xfrm>
            <a:off x="748030" y="635"/>
            <a:ext cx="2035175" cy="3296285"/>
          </a:xfrm>
          <a:prstGeom prst="flowChartManualOperation">
            <a:avLst/>
          </a:prstGeom>
          <a:effectLst>
            <a:reflection stA="34000" endPos="18000" dist="50800" dir="5400000" sy="-100000" algn="bl" rotWithShape="0"/>
          </a:effectLst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3"/>
          <a:srcRect l="26453" t="20352" r="27260" b="29251"/>
          <a:stretch>
            <a:fillRect/>
          </a:stretch>
        </p:blipFill>
        <p:spPr>
          <a:xfrm flipH="1">
            <a:off x="4183380" y="3632200"/>
            <a:ext cx="2131060" cy="2175510"/>
          </a:xfrm>
          <a:prstGeom prst="flowChartManualOperation">
            <a:avLst/>
          </a:prstGeom>
          <a:effectLst>
            <a:reflection stA="18000" endPos="28000" dist="50800" dir="5400000" sy="-100000" algn="bl" rotWithShape="0"/>
          </a:effectLst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4"/>
          <a:srcRect l="26704" t="13389" r="19484" b="18688"/>
          <a:stretch>
            <a:fillRect/>
          </a:stretch>
        </p:blipFill>
        <p:spPr>
          <a:xfrm>
            <a:off x="9552940" y="427990"/>
            <a:ext cx="2451735" cy="2596515"/>
          </a:xfrm>
          <a:prstGeom prst="flowChartManualOperation">
            <a:avLst/>
          </a:prstGeom>
          <a:effectLst>
            <a:reflection stA="32000" endPos="22000" dist="50800" dir="5400000" sy="-100000" algn="bl" rotWithShape="0"/>
          </a:effectLst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5"/>
          <a:srcRect l="32100" t="16294" r="22977" b="21482"/>
          <a:stretch>
            <a:fillRect/>
          </a:stretch>
        </p:blipFill>
        <p:spPr>
          <a:xfrm>
            <a:off x="8222615" y="2745740"/>
            <a:ext cx="2188845" cy="2543810"/>
          </a:xfrm>
          <a:prstGeom prst="flowChartManualOperation">
            <a:avLst/>
          </a:prstGeom>
          <a:effectLst>
            <a:reflection stA="36000" endPos="12000" dist="50800" dir="5400000" sy="-100000" algn="bl" rotWithShape="0"/>
          </a:effectLst>
        </p:spPr>
      </p:pic>
      <p:sp>
        <p:nvSpPr>
          <p:cNvPr id="11" name="文本框 10"/>
          <p:cNvSpPr txBox="1"/>
          <p:nvPr/>
        </p:nvSpPr>
        <p:spPr>
          <a:xfrm>
            <a:off x="2672080" y="274574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花样年华·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钻石吊坠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4450" y="3099435"/>
            <a:ext cx="4627880" cy="5327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你从画中走来，油纸伞下浅笑安然，时光化作缕缕清风，</a:t>
            </a:r>
          </a:p>
          <a:p>
            <a:pPr algn="l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吹拂美人的面庞不染尘纤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3790" y="528955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花样年华·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钻石戒指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3325" y="5647690"/>
            <a:ext cx="30276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目光所至再无其他，一颦一笑竟芳姿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23915" y="2181860"/>
            <a:ext cx="35610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charset="-122"/>
                <a:sym typeface="+mn-ea"/>
              </a:rPr>
              <a:t>浮沉半世，洗尽铅华，窈窕的身姿含蓄从容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12075" y="1826895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花样年华·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钻石耳环</a:t>
            </a:r>
          </a:p>
        </p:txBody>
      </p:sp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6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673080" y="5138420"/>
            <a:ext cx="152590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568700" y="2790190"/>
            <a:ext cx="3916680" cy="3194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圆圆圈圈、星辰点点，钻石的光辉静谧而闪耀。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47440" y="2428240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旋爱之名·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钻石项链</a:t>
            </a:r>
          </a:p>
        </p:txBody>
      </p:sp>
      <p:pic>
        <p:nvPicPr>
          <p:cNvPr id="1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-1905" y="-10795"/>
            <a:ext cx="1918970" cy="16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287770" y="4464685"/>
            <a:ext cx="1714500" cy="287020"/>
          </a:xfrm>
          <a:prstGeom prst="rect">
            <a:avLst/>
          </a:prstGeom>
          <a:noFill/>
          <a:ln>
            <a:solidFill>
              <a:srgbClr val="8EA675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旋爱之名·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18K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钻石戒指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023870" y="4751705"/>
            <a:ext cx="5161280" cy="4114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精密的轴承设计让你在我的心间肆意旋转，以爱之名为爱而生。</a:t>
            </a:r>
          </a:p>
        </p:txBody>
      </p:sp>
      <p:pic>
        <p:nvPicPr>
          <p:cNvPr id="3" name="图片 2" descr="7"/>
          <p:cNvPicPr>
            <a:picLocks noChangeAspect="1"/>
          </p:cNvPicPr>
          <p:nvPr/>
        </p:nvPicPr>
        <p:blipFill>
          <a:blip r:embed="rId3"/>
          <a:srcRect l="31932" t="24879" r="27016" b="37433"/>
          <a:stretch>
            <a:fillRect/>
          </a:stretch>
        </p:blipFill>
        <p:spPr>
          <a:xfrm>
            <a:off x="1322070" y="1250315"/>
            <a:ext cx="2449195" cy="1886585"/>
          </a:xfrm>
          <a:prstGeom prst="flowChartManualOperation">
            <a:avLst/>
          </a:prstGeom>
          <a:effectLst>
            <a:reflection stA="32000" endPos="28000" dist="50800" dir="5400000" sy="-100000" algn="bl" rotWithShape="0"/>
          </a:effectLst>
        </p:spPr>
      </p:pic>
      <p:pic>
        <p:nvPicPr>
          <p:cNvPr id="9" name="图片 8" descr="8"/>
          <p:cNvPicPr>
            <a:picLocks noChangeAspect="1"/>
          </p:cNvPicPr>
          <p:nvPr/>
        </p:nvPicPr>
        <p:blipFill>
          <a:blip r:embed="rId4"/>
          <a:srcRect l="28340" t="32125" r="23628" b="23804"/>
          <a:stretch>
            <a:fillRect/>
          </a:stretch>
        </p:blipFill>
        <p:spPr>
          <a:xfrm>
            <a:off x="7892415" y="2715260"/>
            <a:ext cx="2837815" cy="2185035"/>
          </a:xfrm>
          <a:prstGeom prst="flowChartManualOperation">
            <a:avLst/>
          </a:prstGeom>
          <a:effectLst>
            <a:reflection stA="22000" endPos="26000" dist="50800" dir="5400000" sy="-100000" algn="bl" rotWithShape="0"/>
          </a:effectLst>
        </p:spPr>
      </p:pic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5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913745" y="5285105"/>
            <a:ext cx="1275080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/>
          <p:nvPr/>
        </p:nvSpPr>
        <p:spPr>
          <a:xfrm flipH="1">
            <a:off x="3532505" y="3268345"/>
            <a:ext cx="4822825" cy="678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品牌责任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76370" y="2684780"/>
            <a:ext cx="3935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3200" b="1" u="sng">
                <a:solidFill>
                  <a:srgbClr val="8EA675"/>
                </a:solidFill>
                <a:latin typeface="Impact" panose="020B0806030902050204" charset="0"/>
              </a:rPr>
              <a:t>B</a:t>
            </a:r>
            <a:r>
              <a:rPr lang="en-US" sz="3200" b="1" u="sng">
                <a:solidFill>
                  <a:srgbClr val="8EA675"/>
                </a:solidFill>
                <a:latin typeface="Impact" panose="020B0806030902050204" charset="0"/>
              </a:rPr>
              <a:t>RAND</a:t>
            </a:r>
            <a:r>
              <a:rPr sz="3200" b="1" u="sng">
                <a:solidFill>
                  <a:srgbClr val="8EA675"/>
                </a:solidFill>
                <a:latin typeface="Impact" panose="020B0806030902050204" charset="0"/>
              </a:rPr>
              <a:t> R</a:t>
            </a:r>
            <a:r>
              <a:rPr lang="en-US" sz="3200" b="1" u="sng">
                <a:solidFill>
                  <a:srgbClr val="8EA675"/>
                </a:solidFill>
                <a:latin typeface="Impact" panose="020B0806030902050204" charset="0"/>
              </a:rPr>
              <a:t>ESPONSIBILITY</a:t>
            </a:r>
          </a:p>
        </p:txBody>
      </p:sp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250698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1759585" cy="1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/>
          <p:nvPr/>
        </p:nvSpPr>
        <p:spPr>
          <a:xfrm>
            <a:off x="1748790" y="4088765"/>
            <a:ext cx="848233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精准的投放和宣传是品牌运营必不可少的日常维护。</a:t>
            </a:r>
          </a:p>
          <a:p>
            <a:pPr algn="ctr"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如何提升品牌高度，带出</a:t>
            </a:r>
            <a:r>
              <a:rPr lang="zh-CN" altLang="zh-CN" sz="1800" b="1" dirty="0" smtClean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</a:rPr>
              <a:t>社会责任感</a:t>
            </a:r>
            <a:r>
              <a:rPr lang="zh-CN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是能更好占领市场份额的途径。</a:t>
            </a:r>
          </a:p>
          <a:p>
            <a:pPr algn="ctr">
              <a:lnSpc>
                <a:spcPct val="150000"/>
              </a:lnSpc>
            </a:pPr>
            <a:r>
              <a:rPr lang="zh-CN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在此基础上，华泰在</a:t>
            </a:r>
            <a:r>
              <a:rPr lang="en-US" altLang="zh-C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年将背负起</a:t>
            </a:r>
            <a:r>
              <a:rPr lang="zh-CN" altLang="en-US" sz="1800" b="1" dirty="0" smtClean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</a:rPr>
              <a:t>海派传承与文化宣导</a:t>
            </a:r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的责任，完成品牌在大宏观前提下的一次转变。</a:t>
            </a:r>
          </a:p>
        </p:txBody>
      </p:sp>
      <p:pic>
        <p:nvPicPr>
          <p:cNvPr id="5" name="图片 4" descr="1437120132434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115" y="1257300"/>
            <a:ext cx="4634865" cy="2433320"/>
          </a:xfrm>
          <a:prstGeom prst="rect">
            <a:avLst/>
          </a:prstGeom>
        </p:spPr>
      </p:pic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4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913745" y="5285105"/>
            <a:ext cx="1275080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380" y="1186815"/>
            <a:ext cx="467614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SJD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上海首饰时尚设计众创服务平台</a:t>
            </a:r>
          </a:p>
        </p:txBody>
      </p:sp>
      <p:pic>
        <p:nvPicPr>
          <p:cNvPr id="4" name="图片 3" descr="13027443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" y="2590165"/>
            <a:ext cx="4380230" cy="241554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5822950" y="2426335"/>
            <a:ext cx="616204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响应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年上海市市政府对文化产业发展的扶持项目，华泰联合上海首饰协会申报了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“SJD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上海首饰时尚设计众创服务平台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平台结合了设计师孵化、高级产业定制、人才输出等利益共合体。</a:t>
            </a:r>
          </a:p>
          <a:p>
            <a:pPr algn="l">
              <a:lnSpc>
                <a:spcPct val="150000"/>
              </a:lnSpc>
            </a:pPr>
            <a:endParaRPr lang="zh-CN" alt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为上海的时尚文化产业带来社会效益和经济利益，提升企业核心竞争力和传播能力，共同推动文化创意行业的发展。</a:t>
            </a:r>
          </a:p>
        </p:txBody>
      </p:sp>
      <p:pic>
        <p:nvPicPr>
          <p:cNvPr id="6" name="图片 29" descr="觅元素5869bd655a986"/>
          <p:cNvPicPr>
            <a:picLocks noChangeAspect="1"/>
          </p:cNvPicPr>
          <p:nvPr/>
        </p:nvPicPr>
        <p:blipFill>
          <a:blip r:embed="rId3">
            <a:lum bright="6000"/>
          </a:blip>
          <a:srcRect t="55135" r="35410"/>
          <a:stretch>
            <a:fillRect/>
          </a:stretch>
        </p:blipFill>
        <p:spPr bwMode="auto">
          <a:xfrm>
            <a:off x="10597515" y="-635"/>
            <a:ext cx="1614805" cy="1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>
            <a:off x="10597515" y="-635"/>
            <a:ext cx="1614805" cy="1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/>
          <p:nvPr/>
        </p:nvSpPr>
        <p:spPr>
          <a:xfrm>
            <a:off x="778510" y="1206500"/>
            <a:ext cx="381063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上海华泰珠宝城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产业新地标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561330" y="2098040"/>
            <a:ext cx="6221095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自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月起，品牌全面升级所在商场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金豫商城。</a:t>
            </a: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打造豫园地区全新珠宝市场新地标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上海华泰珠宝城</a:t>
            </a:r>
          </a:p>
          <a:p>
            <a:pPr algn="l">
              <a:lnSpc>
                <a:spcPct val="150000"/>
              </a:lnSpc>
            </a:pPr>
            <a:endParaRPr lang="zh-CN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珠宝城含盖了高级珠宝定制，成品黄金珠宝批发，珠宝鉴定，设计师创业孵化中心，古玩交易中心，拍卖典当行等珠宝领域的服务。</a:t>
            </a:r>
          </a:p>
          <a:p>
            <a:pPr algn="l">
              <a:lnSpc>
                <a:spcPct val="150000"/>
              </a:lnSpc>
            </a:pPr>
            <a:endParaRPr lang="zh-CN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力求给到消费者一站式的购物体验，并且提供可靠、便捷的售后和专业支持。</a:t>
            </a: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2341880"/>
            <a:ext cx="4279900" cy="262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250698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5"/>
          <p:cNvSpPr txBox="1"/>
          <p:nvPr/>
        </p:nvSpPr>
        <p:spPr>
          <a:xfrm flipH="1">
            <a:off x="3533140" y="3388995"/>
            <a:ext cx="4822825" cy="678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品牌背景及文化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71620" y="2805430"/>
            <a:ext cx="37452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u="sng">
                <a:solidFill>
                  <a:srgbClr val="8EA675"/>
                </a:solidFill>
                <a:latin typeface="Impact" panose="020B0806030902050204" charset="0"/>
              </a:rPr>
              <a:t>BRAND</a:t>
            </a:r>
            <a:r>
              <a:rPr lang="zh-CN" altLang="en-US" sz="3200" b="1" u="sng">
                <a:solidFill>
                  <a:srgbClr val="8EA675"/>
                </a:solidFill>
                <a:latin typeface="Impact" panose="020B0806030902050204" charset="0"/>
              </a:rPr>
              <a:t> </a:t>
            </a:r>
            <a:r>
              <a:rPr lang="en-US" altLang="zh-CN" sz="3200" b="1" u="sng">
                <a:solidFill>
                  <a:srgbClr val="8EA675"/>
                </a:solidFill>
                <a:latin typeface="Impact" panose="020B080603090205020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370" y="1167765"/>
            <a:ext cx="381063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立足时尚行业</a:t>
            </a:r>
          </a:p>
        </p:txBody>
      </p:sp>
      <p:pic>
        <p:nvPicPr>
          <p:cNvPr id="4" name="图片 3" descr="360截图20170224103521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70" y="2029460"/>
            <a:ext cx="3283585" cy="3072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61510" y="2391410"/>
            <a:ext cx="7204710" cy="2348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上海时装周／高定周的参与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：珠宝离不开时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尚，具有“新海派文化”的生活方式更是与时尚紧密相关，品牌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携手海派珠宝设计师及服装设计师，推动产业联动，带来更大推广效益。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/>
              <a:buChar char="•"/>
            </a:pPr>
            <a:endParaRPr kumimoji="1" lang="zh-CN" alt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30000"/>
              </a:lnSpc>
            </a:pP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华泰论坛与讲座</a:t>
            </a:r>
            <a:r>
              <a:rPr kumimoji="1"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：吸引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海内外优秀的设计师、买手、媒体及业界相关人士汇聚于此</a:t>
            </a:r>
            <a:r>
              <a:rPr kumimoji="1"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搭建起展示推广、商贸交流、思想碰撞的多元化平台。提高品牌业内知名度，行业权威性</a:t>
            </a:r>
            <a:r>
              <a:rPr kumimoji="1"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3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488295" y="5285105"/>
            <a:ext cx="1700530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256520" y="5285105"/>
            <a:ext cx="1932305" cy="157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3">
            <a:lum bright="6000"/>
          </a:blip>
          <a:srcRect t="55135" r="35410"/>
          <a:stretch>
            <a:fillRect/>
          </a:stretch>
        </p:blipFill>
        <p:spPr bwMode="auto">
          <a:xfrm flipH="1">
            <a:off x="-8890" y="0"/>
            <a:ext cx="1759585" cy="134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5"/>
          <p:cNvSpPr txBox="1"/>
          <p:nvPr/>
        </p:nvSpPr>
        <p:spPr>
          <a:xfrm flipH="1">
            <a:off x="3498850" y="3315970"/>
            <a:ext cx="4822825" cy="678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谢谢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4895" y="2684780"/>
            <a:ext cx="19545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u="sng">
                <a:solidFill>
                  <a:srgbClr val="8EA675"/>
                </a:solidFill>
                <a:latin typeface="Impact" panose="020B080603090205020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679950" y="2014855"/>
            <a:ext cx="7245350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海派艺术中的现代性属性“创造”了海派文化的一种味道，具有某种地域特有的现代的、都市的、中西融合的内涵。</a:t>
            </a:r>
          </a:p>
          <a:p>
            <a:pPr algn="just">
              <a:lnSpc>
                <a:spcPct val="150000"/>
              </a:lnSpc>
            </a:pPr>
            <a:endParaRPr kumimoji="1" lang="zh-CN" altLang="en-US" sz="16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1600" b="1" dirty="0" smtClean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这是一种姿态，色彩，情怀、质感、生活态度，更是一种品牌。</a:t>
            </a:r>
          </a:p>
          <a:p>
            <a:pPr algn="just">
              <a:lnSpc>
                <a:spcPct val="150000"/>
              </a:lnSpc>
            </a:pPr>
            <a:endParaRPr kumimoji="1" lang="zh-CN" altLang="en-US" sz="1800" dirty="0" smtClean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容纳了中西两种格调，低调奢华与开明大气。上海的格调在世界上也属独树一帜，更是上个世纪</a:t>
            </a:r>
            <a:r>
              <a:rPr kumimoji="1"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年代在亚洲乃至世界时尚舞台中具有重要影响力的大都市之一。</a:t>
            </a:r>
          </a:p>
        </p:txBody>
      </p:sp>
      <p:pic>
        <p:nvPicPr>
          <p:cNvPr id="3" name="图片 2" descr="0fb0bfe568cd706c55e24b91859963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1880" y="1436370"/>
            <a:ext cx="2963545" cy="4265295"/>
          </a:xfrm>
          <a:prstGeom prst="rect">
            <a:avLst/>
          </a:prstGeom>
        </p:spPr>
      </p:pic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4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735945" y="5443220"/>
            <a:ext cx="147256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9" descr="觅元素5869bd655a986"/>
          <p:cNvPicPr>
            <a:picLocks noChangeAspect="1"/>
          </p:cNvPicPr>
          <p:nvPr/>
        </p:nvPicPr>
        <p:blipFill>
          <a:blip r:embed="rId5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0"/>
            <a:ext cx="1388110" cy="12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84200" y="1273175"/>
            <a:ext cx="5988050" cy="431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kumimoji="1" lang="zh-CN" altLang="en-US" sz="18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关于上海－海派文化的话题</a:t>
            </a:r>
            <a:r>
              <a:rPr kumimoji="1" lang="zh-CN" altLang="en-US" sz="18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algn="just">
              <a:lnSpc>
                <a:spcPct val="140000"/>
              </a:lnSpc>
            </a:pPr>
            <a:endParaRPr kumimoji="1" lang="zh-CN" altLang="en-US" sz="18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40000"/>
              </a:lnSpc>
            </a:pP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近代以来，大量中外移民涌入上海</a:t>
            </a:r>
            <a:r>
              <a:rPr kumimoji="1" lang="zh-CN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于是在这座华洋并存的移民城市，东方与西方、南派与北派、传统与现代、清雅与通俗的兼容并蓄、趋新善变、以及崇尚洋派</a:t>
            </a:r>
            <a:r>
              <a:rPr kumimoji="1"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的风格特征逐渐形成了独特的“海派文化” 。</a:t>
            </a:r>
          </a:p>
          <a:p>
            <a:pPr algn="just">
              <a:lnSpc>
                <a:spcPct val="140000"/>
              </a:lnSpc>
            </a:pPr>
            <a:endParaRPr kumimoji="1" lang="zh-CN" altLang="en-US" sz="1800" dirty="0" smtClean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40000"/>
              </a:lnSpc>
            </a:pPr>
            <a:r>
              <a:rPr kumimoji="1" lang="zh-CN" altLang="en-US" sz="1600" b="1" dirty="0" smtClean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海派文化的特点：</a:t>
            </a:r>
          </a:p>
          <a:p>
            <a:pPr algn="just">
              <a:lnSpc>
                <a:spcPct val="140000"/>
              </a:lnSpc>
            </a:pPr>
            <a:r>
              <a:rPr kumimoji="1" lang="zh-CN" altLang="en-US" sz="1600" b="1" dirty="0" smtClean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海纳百川、兼容并包、和谐发展、与时俱进</a:t>
            </a:r>
          </a:p>
          <a:p>
            <a:pPr algn="just">
              <a:lnSpc>
                <a:spcPct val="140000"/>
              </a:lnSpc>
            </a:pPr>
            <a:endParaRPr kumimoji="1" lang="zh-CN" altLang="en-US" sz="1600" b="1" dirty="0" smtClean="0">
              <a:solidFill>
                <a:srgbClr val="8EA67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40000"/>
              </a:lnSpc>
            </a:pPr>
            <a:r>
              <a:rPr kumimoji="1"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上海特有的“海派文化”成为近代中国最有朝气、最具代表性的地域文化。</a:t>
            </a:r>
          </a:p>
        </p:txBody>
      </p:sp>
      <p:pic>
        <p:nvPicPr>
          <p:cNvPr id="2" name="图片 1" descr="搜狗截图17年02月10日1318_22"/>
          <p:cNvPicPr>
            <a:picLocks noChangeAspect="1"/>
          </p:cNvPicPr>
          <p:nvPr/>
        </p:nvPicPr>
        <p:blipFill>
          <a:blip r:embed="rId2"/>
          <a:srcRect b="3724"/>
          <a:stretch>
            <a:fillRect/>
          </a:stretch>
        </p:blipFill>
        <p:spPr>
          <a:xfrm>
            <a:off x="7134860" y="1103630"/>
            <a:ext cx="3872230" cy="48285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3">
            <a:lum bright="6000"/>
          </a:blip>
          <a:srcRect t="55135" r="35410"/>
          <a:stretch>
            <a:fillRect/>
          </a:stretch>
        </p:blipFill>
        <p:spPr bwMode="auto">
          <a:xfrm>
            <a:off x="10757535" y="0"/>
            <a:ext cx="1434465" cy="12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/>
          <p:nvPr/>
        </p:nvSpPr>
        <p:spPr>
          <a:xfrm flipH="1">
            <a:off x="3532505" y="3268345"/>
            <a:ext cx="4822825" cy="6788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品牌理念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538980" y="2684780"/>
            <a:ext cx="28098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u="sng">
                <a:solidFill>
                  <a:srgbClr val="8EA675"/>
                </a:solidFill>
                <a:latin typeface="Impact" panose="020B0806030902050204" charset="0"/>
              </a:rPr>
              <a:t>BRAND</a:t>
            </a:r>
            <a:r>
              <a:rPr lang="zh-CN" altLang="en-US" sz="3200" b="1" u="sng">
                <a:solidFill>
                  <a:srgbClr val="8EA675"/>
                </a:solidFill>
                <a:latin typeface="Impact" panose="020B0806030902050204" charset="0"/>
              </a:rPr>
              <a:t> </a:t>
            </a:r>
            <a:r>
              <a:rPr lang="en-US" sz="3200" b="1" u="sng">
                <a:solidFill>
                  <a:srgbClr val="8EA675"/>
                </a:solidFill>
                <a:latin typeface="Impact" panose="020B0806030902050204" charset="0"/>
              </a:rPr>
              <a:t>CONCEPT</a:t>
            </a:r>
          </a:p>
        </p:txBody>
      </p:sp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250698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2401774" y="956188"/>
            <a:ext cx="7548880" cy="4843292"/>
            <a:chOff x="1225690" y="1138489"/>
            <a:chExt cx="7548880" cy="5203151"/>
          </a:xfrm>
        </p:grpSpPr>
        <p:grpSp>
          <p:nvGrpSpPr>
            <p:cNvPr id="22" name="组 21"/>
            <p:cNvGrpSpPr/>
            <p:nvPr/>
          </p:nvGrpSpPr>
          <p:grpSpPr>
            <a:xfrm>
              <a:off x="2258615" y="2836595"/>
              <a:ext cx="5482590" cy="3505045"/>
              <a:chOff x="2628076" y="2921654"/>
              <a:chExt cx="4651234" cy="2973557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2628076" y="2921654"/>
                <a:ext cx="4651234" cy="2973557"/>
              </a:xfrm>
              <a:prstGeom prst="triangle">
                <a:avLst/>
              </a:prstGeom>
              <a:solidFill>
                <a:srgbClr val="8EA675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3863880" y="2921654"/>
                <a:ext cx="2180165" cy="1394759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800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4401086" y="3584335"/>
              <a:ext cx="1198880" cy="77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极具特色</a:t>
              </a:r>
            </a:p>
            <a:p>
              <a:pPr algn="ctr"/>
              <a:r>
                <a:rPr kumimoji="1"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top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639960" y="4916406"/>
              <a:ext cx="3136265" cy="1103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中西合璧，包罗万象、</a:t>
              </a:r>
            </a:p>
            <a:p>
              <a:pPr algn="ctr"/>
              <a:r>
                <a:rPr kumimoji="1"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兼容并蓄、雅俗共赏</a:t>
              </a:r>
            </a:p>
            <a:p>
              <a:pPr algn="ctr"/>
              <a:r>
                <a:rPr kumimoji="1" lang="en-US" altLang="zh-CN" dirty="0">
                  <a:solidFill>
                    <a:srgbClr val="EEECE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all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25690" y="1138489"/>
              <a:ext cx="7548880" cy="1431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上海华泰珠宝处于一个改革、兼容的品牌潮流中。</a:t>
              </a:r>
            </a:p>
            <a:p>
              <a:pPr algn="ctr"/>
              <a:r>
                <a:rPr kumimoji="1"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在国际品牌大肆进军、中国特色日趋登上世界舞台的今天，</a:t>
              </a:r>
            </a:p>
            <a:p>
              <a:pPr algn="ctr"/>
              <a:r>
                <a:rPr kumimoji="1"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只有贯彻</a:t>
              </a:r>
              <a:r>
                <a:rPr kumimoji="1" lang="zh-CN" altLang="en-US" b="1" dirty="0">
                  <a:solidFill>
                    <a:srgbClr val="8EA67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品牌特色、弘扬品牌理念和宣扬品牌态度</a:t>
              </a:r>
              <a:r>
                <a:rPr kumimoji="1" lang="zh-CN" altLang="en-US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才能另辟蹊径。</a:t>
              </a:r>
            </a:p>
            <a:p>
              <a:pPr algn="ctr"/>
              <a:endParaRPr kumimoji="1"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4968875" y="2988310"/>
            <a:ext cx="2465705" cy="1111885"/>
          </a:xfrm>
          <a:prstGeom prst="ellipse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169481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 1"/>
          <p:cNvGrpSpPr/>
          <p:nvPr/>
        </p:nvGrpSpPr>
        <p:grpSpPr>
          <a:xfrm>
            <a:off x="6251700" y="2563273"/>
            <a:ext cx="3897630" cy="2600236"/>
            <a:chOff x="4765149" y="1536573"/>
            <a:chExt cx="3897630" cy="2600236"/>
          </a:xfrm>
        </p:grpSpPr>
        <p:sp>
          <p:nvSpPr>
            <p:cNvPr id="4" name="TextBox 6"/>
            <p:cNvSpPr txBox="1"/>
            <p:nvPr/>
          </p:nvSpPr>
          <p:spPr>
            <a:xfrm>
              <a:off x="4765149" y="1536573"/>
              <a:ext cx="3897630" cy="3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/>
                <a:buChar char="•"/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中国本土珠宝品牌海派传承代言人</a:t>
              </a:r>
            </a:p>
          </p:txBody>
        </p:sp>
        <p:sp>
          <p:nvSpPr>
            <p:cNvPr id="12" name="TextBox 7"/>
            <p:cNvSpPr txBox="1"/>
            <p:nvPr/>
          </p:nvSpPr>
          <p:spPr>
            <a:xfrm>
              <a:off x="4765149" y="2089640"/>
              <a:ext cx="2983230" cy="3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/>
                <a:buChar char="•"/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宣扬海派文化的企业代表</a:t>
              </a: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4765149" y="2648404"/>
              <a:ext cx="2983230" cy="3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/>
                <a:buChar char="•"/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兼并包容的全新珠宝理念</a:t>
              </a:r>
            </a:p>
          </p:txBody>
        </p:sp>
        <p:sp>
          <p:nvSpPr>
            <p:cNvPr id="15" name="TextBox 8"/>
            <p:cNvSpPr txBox="1"/>
            <p:nvPr/>
          </p:nvSpPr>
          <p:spPr>
            <a:xfrm>
              <a:off x="4765149" y="3201471"/>
              <a:ext cx="3440430" cy="3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/>
                <a:buChar char="•"/>
              </a:pPr>
              <a:r>
                <a:rPr lang="zh-CN" altLang="en-US" sz="18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消费群体认同的主流品牌文化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4765149" y="3751999"/>
              <a:ext cx="3669030" cy="384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/>
                <a:buChar char="•"/>
              </a:pPr>
              <a:r>
                <a:rPr lang="zh-CN" altLang="en-US" sz="18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推动城市发展和国际文化的基石</a:t>
              </a:r>
            </a:p>
          </p:txBody>
        </p:sp>
      </p:grpSp>
      <p:sp>
        <p:nvSpPr>
          <p:cNvPr id="5" name="TextBox 6"/>
          <p:cNvSpPr txBox="1"/>
          <p:nvPr/>
        </p:nvSpPr>
        <p:spPr>
          <a:xfrm>
            <a:off x="6251442" y="1874613"/>
            <a:ext cx="1198880" cy="417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品牌理念</a:t>
            </a:r>
          </a:p>
        </p:txBody>
      </p:sp>
      <p:pic>
        <p:nvPicPr>
          <p:cNvPr id="6" name="图片 5" descr="搜狗截图17年02月10日1309_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695" y="1661795"/>
            <a:ext cx="3160395" cy="3764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788035" y="735965"/>
            <a:ext cx="9708515" cy="3991336"/>
            <a:chOff x="-522079" y="921960"/>
            <a:chExt cx="8611169" cy="3636936"/>
          </a:xfrm>
        </p:grpSpPr>
        <p:sp>
          <p:nvSpPr>
            <p:cNvPr id="2" name="文本框 1"/>
            <p:cNvSpPr txBox="1"/>
            <p:nvPr/>
          </p:nvSpPr>
          <p:spPr>
            <a:xfrm>
              <a:off x="-522079" y="921960"/>
              <a:ext cx="3061136" cy="380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b="1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中国珠宝消费者市场现况</a:t>
              </a:r>
            </a:p>
          </p:txBody>
        </p:sp>
        <p:grpSp>
          <p:nvGrpSpPr>
            <p:cNvPr id="30" name="组 29"/>
            <p:cNvGrpSpPr/>
            <p:nvPr/>
          </p:nvGrpSpPr>
          <p:grpSpPr>
            <a:xfrm>
              <a:off x="599936" y="3158641"/>
              <a:ext cx="7489154" cy="1400255"/>
              <a:chOff x="1372856" y="3158641"/>
              <a:chExt cx="7489154" cy="140025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372856" y="3810166"/>
                <a:ext cx="1939290" cy="748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高端消费者</a:t>
                </a: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追求品牌价值大于货品价值</a:t>
                </a:r>
              </a:p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bg2">
                        <a:lumMod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消费是为了满足自我价值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799530" y="3158641"/>
                <a:ext cx="2062480" cy="948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大众消费者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购买珠宝是为了硬性需求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例如：礼物、婚庆等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bg2">
                        <a:lumMod val="25000"/>
                      </a:schemeClr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消费是为了刚需</a:t>
                </a:r>
              </a:p>
            </p:txBody>
          </p:sp>
        </p:grpSp>
      </p:grpSp>
      <p:graphicFrame>
        <p:nvGraphicFramePr>
          <p:cNvPr id="7" name="图表 6"/>
          <p:cNvGraphicFramePr/>
          <p:nvPr/>
        </p:nvGraphicFramePr>
        <p:xfrm>
          <a:off x="3831590" y="1931670"/>
          <a:ext cx="4339590" cy="389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477770" y="2546985"/>
            <a:ext cx="2186305" cy="8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时尚买手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服务品牌或主流平台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追求事物的独特性和可持续性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70705" y="1515110"/>
            <a:ext cx="2186305" cy="8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个性追随者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热衷品牌代表作及自主创作</a:t>
            </a:r>
          </a:p>
          <a:p>
            <a:pPr>
              <a:lnSpc>
                <a:spcPct val="120000"/>
              </a:lnSpc>
            </a:pPr>
            <a:r>
              <a:rPr kumimoji="1"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佩戴珠宝为了彰显自我个性</a:t>
            </a:r>
          </a:p>
        </p:txBody>
      </p:sp>
      <p:pic>
        <p:nvPicPr>
          <p:cNvPr id="17410" name="图片 18" descr="觅元素5869bd655a986"/>
          <p:cNvPicPr>
            <a:picLocks noChangeAspect="1"/>
          </p:cNvPicPr>
          <p:nvPr/>
        </p:nvPicPr>
        <p:blipFill>
          <a:blip r:embed="rId3">
            <a:lum bright="6000"/>
          </a:blip>
          <a:srcRect l="2267" t="20853" r="48763" b="29214"/>
          <a:stretch>
            <a:fillRect/>
          </a:stretch>
        </p:blipFill>
        <p:spPr bwMode="auto">
          <a:xfrm>
            <a:off x="10349865" y="5078095"/>
            <a:ext cx="1849120" cy="179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29" descr="觅元素5869bd655a986"/>
          <p:cNvPicPr>
            <a:picLocks noChangeAspect="1"/>
          </p:cNvPicPr>
          <p:nvPr/>
        </p:nvPicPr>
        <p:blipFill>
          <a:blip r:embed="rId2">
            <a:lum bright="6000"/>
          </a:blip>
          <a:srcRect t="55135" r="35410"/>
          <a:stretch>
            <a:fillRect/>
          </a:stretch>
        </p:blipFill>
        <p:spPr bwMode="auto">
          <a:xfrm flipH="1">
            <a:off x="635" y="-19685"/>
            <a:ext cx="169481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1532890" y="1034415"/>
            <a:ext cx="9398000" cy="516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近年来，随着国内消费者对品牌的理解日益加深。普通消费者群体中出现了更多的</a:t>
            </a:r>
            <a:r>
              <a:rPr lang="zh-CN" altLang="en-US" sz="1800" b="1" dirty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投资性购买力和品牌附加值购买力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他们更加追求品牌为其带来的衍生价值。</a:t>
            </a:r>
          </a:p>
          <a:p>
            <a:pPr algn="ctr">
              <a:lnSpc>
                <a:spcPct val="150000"/>
              </a:lnSpc>
            </a:pPr>
            <a:endParaRPr kumimoji="1"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而在国际潮流中，众多时尚集团也将矛头转向了普罗大众。</a:t>
            </a:r>
            <a:r>
              <a:rPr kumimoji="1"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LVHM</a:t>
            </a: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旗下一线品牌也开始和快消品牌合作，把产品覆盖到普通消费者。并且在国内主流平台上开设微店，竞争抵抗微商和代购带来的危害。</a:t>
            </a:r>
          </a:p>
          <a:p>
            <a:pPr algn="ctr">
              <a:lnSpc>
                <a:spcPct val="150000"/>
              </a:lnSpc>
            </a:pPr>
            <a:endParaRPr kumimoji="1"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所以，一个品牌可持续的成长必须依靠大量</a:t>
            </a:r>
            <a:r>
              <a:rPr kumimoji="1" lang="zh-CN" altLang="en-US" sz="1800" b="1" dirty="0">
                <a:solidFill>
                  <a:srgbClr val="8EA67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基础消费群体和主流平台</a:t>
            </a: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的支持。</a:t>
            </a:r>
          </a:p>
          <a:p>
            <a:pPr algn="ctr">
              <a:lnSpc>
                <a:spcPct val="150000"/>
              </a:lnSpc>
            </a:pPr>
            <a:endParaRPr kumimoji="1"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这也是我们</a:t>
            </a:r>
            <a:r>
              <a:rPr kumimoji="1" lang="en-US" altLang="zh-CN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r>
              <a:rPr kumimoji="1" lang="zh-CN" altLang="en-US" sz="18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年首先会面对和处理的首要任务。</a:t>
            </a:r>
          </a:p>
          <a:p>
            <a:pPr algn="ctr">
              <a:lnSpc>
                <a:spcPct val="150000"/>
              </a:lnSpc>
            </a:pPr>
            <a:endParaRPr kumimoji="1" lang="zh-CN" altLang="en-US" sz="18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自定义</PresentationFormat>
  <Paragraphs>125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lx</cp:lastModifiedBy>
  <cp:revision>135</cp:revision>
  <dcterms:created xsi:type="dcterms:W3CDTF">2017-02-21T11:21:00Z</dcterms:created>
  <dcterms:modified xsi:type="dcterms:W3CDTF">2017-06-29T03:30:11Z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