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5" r:id="rId3"/>
    <p:sldMasterId id="2147483681" r:id="rId4"/>
  </p:sldMasterIdLst>
  <p:notesMasterIdLst>
    <p:notesMasterId r:id="rId18"/>
  </p:notesMasterIdLst>
  <p:sldIdLst>
    <p:sldId id="256" r:id="rId5"/>
    <p:sldId id="342" r:id="rId6"/>
    <p:sldId id="294" r:id="rId7"/>
    <p:sldId id="334" r:id="rId8"/>
    <p:sldId id="337" r:id="rId9"/>
    <p:sldId id="335" r:id="rId10"/>
    <p:sldId id="336" r:id="rId11"/>
    <p:sldId id="341" r:id="rId12"/>
    <p:sldId id="339" r:id="rId13"/>
    <p:sldId id="340" r:id="rId14"/>
    <p:sldId id="338" r:id="rId15"/>
    <p:sldId id="306" r:id="rId16"/>
    <p:sldId id="292" r:id="rId17"/>
  </p:sldIdLst>
  <p:sldSz cx="9144000" cy="5143500" type="screen16x9"/>
  <p:notesSz cx="6858000" cy="9144000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08378C"/>
    <a:srgbClr val="8FB5F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294" y="-63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tags" Target="tags/tag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FE49D9-5F07-45EB-BFAC-E14B3A6B7B68}" type="datetimeFigureOut">
              <a:rPr lang="zh-CN" altLang="en-US" smtClean="0"/>
              <a:pPr/>
              <a:t>2017/6/12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900DCB-ED51-40B9-B1D1-3FB2E6E33D1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8979778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00DCB-ED51-40B9-B1D1-3FB2E6E33D1C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2625708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00DCB-ED51-40B9-B1D1-3FB2E6E33D1C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6955498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00DCB-ED51-40B9-B1D1-3FB2E6E33D1C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6955498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00DCB-ED51-40B9-B1D1-3FB2E6E33D1C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00DCB-ED51-40B9-B1D1-3FB2E6E33D1C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060788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00DCB-ED51-40B9-B1D1-3FB2E6E33D1C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6955498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00DCB-ED51-40B9-B1D1-3FB2E6E33D1C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6955498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00DCB-ED51-40B9-B1D1-3FB2E6E33D1C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6955498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00DCB-ED51-40B9-B1D1-3FB2E6E33D1C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6955498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00DCB-ED51-40B9-B1D1-3FB2E6E33D1C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00DCB-ED51-40B9-B1D1-3FB2E6E33D1C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695549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1F18F5F-AB57-44E0-A325-6D5D2235A827}" type="datetimeFigureOut">
              <a:rPr lang="zh-CN" altLang="en-US" smtClean="0"/>
              <a:pPr/>
              <a:t>2017/6/12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096FFE5-08D7-48F2-80C5-FF830A3823B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578774289"/>
      </p:ext>
    </p:extLst>
  </p:cSld>
  <p:clrMapOvr>
    <a:masterClrMapping/>
  </p:clrMapOvr>
  <p:transition spd="slow" advClick="0" advTm="0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1F18F5F-AB57-44E0-A325-6D5D2235A827}" type="datetimeFigureOut">
              <a:rPr lang="zh-CN" altLang="en-US" smtClean="0"/>
              <a:pPr/>
              <a:t>2017/6/12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096FFE5-08D7-48F2-80C5-FF830A3823B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816850427"/>
      </p:ext>
    </p:extLst>
  </p:cSld>
  <p:clrMapOvr>
    <a:masterClrMapping/>
  </p:clrMapOvr>
  <p:transition spd="slow" advClick="0" advTm="0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1F18F5F-AB57-44E0-A325-6D5D2235A827}" type="datetimeFigureOut">
              <a:rPr lang="zh-CN" altLang="en-US" smtClean="0"/>
              <a:pPr/>
              <a:t>2017/6/12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096FFE5-08D7-48F2-80C5-FF830A3823B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226723897"/>
      </p:ext>
    </p:extLst>
  </p:cSld>
  <p:clrMapOvr>
    <a:masterClrMapping/>
  </p:clrMapOvr>
  <p:transition spd="slow" advClick="0" advTm="0">
    <p:cove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0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0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 descr="logo+集团+财司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50848" y="173870"/>
            <a:ext cx="5112517" cy="424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9" y="1597823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12" y="2914659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624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24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872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49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12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745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36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994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fld id="{CADD18C4-B8D5-4E26-9A54-0B90B5F2710E}" type="datetimeFigureOut">
              <a:rPr lang="zh-CN" altLang="en-US"/>
              <a:pPr/>
              <a:t>2017/6/12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fld id="{2F5FA917-D298-4AB8-9774-48D4316D5C86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fld id="{AAED05EF-78E2-446F-9BA0-1FB16E8368F2}" type="datetimeFigureOut">
              <a:rPr lang="zh-CN" altLang="en-US"/>
              <a:pPr/>
              <a:t>2017/6/12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fld id="{72567B3A-34AB-44CD-9D20-2DD172206CD0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9" y="3305182"/>
            <a:ext cx="7772400" cy="1021556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9" y="2180043"/>
            <a:ext cx="7772400" cy="1125140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6242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2485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87283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4971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812139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74567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53699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99419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fld id="{05FEE61F-2E02-48BA-A18D-8075D04F1525}" type="datetimeFigureOut">
              <a:rPr lang="zh-CN" altLang="en-US"/>
              <a:pPr/>
              <a:t>2017/6/12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fld id="{86829104-4C9A-42A7-841B-5A7369EC2D0A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6" y="1200152"/>
            <a:ext cx="4038600" cy="3394472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2"/>
            <a:ext cx="4038600" cy="3394472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fld id="{B0AF12BF-C5E0-4A21-9F7C-D588C0359964}" type="datetimeFigureOut">
              <a:rPr lang="zh-CN" altLang="en-US"/>
              <a:pPr/>
              <a:t>2017/6/12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fld id="{A7D53EE4-17FE-4A5A-BEAF-51C0CBB731F8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11" y="1151338"/>
            <a:ext cx="4040188" cy="479822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62427" indent="0">
              <a:buNone/>
              <a:defRPr sz="1600" b="1"/>
            </a:lvl2pPr>
            <a:lvl3pPr marL="724856" indent="0">
              <a:buNone/>
              <a:defRPr sz="1400" b="1"/>
            </a:lvl3pPr>
            <a:lvl4pPr marL="1087283" indent="0">
              <a:buNone/>
              <a:defRPr sz="1200" b="1"/>
            </a:lvl4pPr>
            <a:lvl5pPr marL="1449710" indent="0">
              <a:buNone/>
              <a:defRPr sz="1200" b="1"/>
            </a:lvl5pPr>
            <a:lvl6pPr marL="1812139" indent="0">
              <a:buNone/>
              <a:defRPr sz="1200" b="1"/>
            </a:lvl6pPr>
            <a:lvl7pPr marL="2174567" indent="0">
              <a:buNone/>
              <a:defRPr sz="1200" b="1"/>
            </a:lvl7pPr>
            <a:lvl8pPr marL="2536992" indent="0">
              <a:buNone/>
              <a:defRPr sz="1200" b="1"/>
            </a:lvl8pPr>
            <a:lvl9pPr marL="2899419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11" y="1631165"/>
            <a:ext cx="4040188" cy="2963466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30" y="1151338"/>
            <a:ext cx="4041775" cy="479822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62427" indent="0">
              <a:buNone/>
              <a:defRPr sz="1600" b="1"/>
            </a:lvl2pPr>
            <a:lvl3pPr marL="724856" indent="0">
              <a:buNone/>
              <a:defRPr sz="1400" b="1"/>
            </a:lvl3pPr>
            <a:lvl4pPr marL="1087283" indent="0">
              <a:buNone/>
              <a:defRPr sz="1200" b="1"/>
            </a:lvl4pPr>
            <a:lvl5pPr marL="1449710" indent="0">
              <a:buNone/>
              <a:defRPr sz="1200" b="1"/>
            </a:lvl5pPr>
            <a:lvl6pPr marL="1812139" indent="0">
              <a:buNone/>
              <a:defRPr sz="1200" b="1"/>
            </a:lvl6pPr>
            <a:lvl7pPr marL="2174567" indent="0">
              <a:buNone/>
              <a:defRPr sz="1200" b="1"/>
            </a:lvl7pPr>
            <a:lvl8pPr marL="2536992" indent="0">
              <a:buNone/>
              <a:defRPr sz="1200" b="1"/>
            </a:lvl8pPr>
            <a:lvl9pPr marL="2899419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30" y="1631165"/>
            <a:ext cx="4041775" cy="2963466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fld id="{9150399A-0132-4895-B806-3FDE66D76666}" type="datetimeFigureOut">
              <a:rPr lang="zh-CN" altLang="en-US"/>
              <a:pPr/>
              <a:t>2017/6/12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fld id="{6250616A-5E66-4F45-8E78-0DAA28F37A16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1F18F5F-AB57-44E0-A325-6D5D2235A827}" type="datetimeFigureOut">
              <a:rPr lang="zh-CN" altLang="en-US" smtClean="0"/>
              <a:pPr/>
              <a:t>2017/6/12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096FFE5-08D7-48F2-80C5-FF830A3823B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541671209"/>
      </p:ext>
    </p:extLst>
  </p:cSld>
  <p:clrMapOvr>
    <a:masterClrMapping/>
  </p:clrMapOvr>
  <p:transition spd="slow" advClick="0" advTm="0">
    <p:cover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fld id="{37F47F94-5A59-4872-8E2E-51E9E124D237}" type="datetimeFigureOut">
              <a:rPr lang="zh-CN" altLang="en-US"/>
              <a:pPr/>
              <a:t>2017/6/12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fld id="{D3BCF888-76A0-4704-8A8F-636F70C7B9A2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fld id="{B0BBFD53-8D28-4243-8BA7-4E063C0556C3}" type="datetimeFigureOut">
              <a:rPr lang="zh-CN" altLang="en-US"/>
              <a:pPr/>
              <a:t>2017/6/12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fld id="{2DF8B673-852B-4FA6-BC5F-C9A5CBA91C0F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6" y="204790"/>
            <a:ext cx="3008312" cy="871538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2600"/>
            </a:lvl1pPr>
            <a:lvl2pPr>
              <a:defRPr sz="23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6" y="1076326"/>
            <a:ext cx="3008312" cy="3518297"/>
          </a:xfrm>
        </p:spPr>
        <p:txBody>
          <a:bodyPr/>
          <a:lstStyle>
            <a:lvl1pPr marL="0" indent="0">
              <a:buNone/>
              <a:defRPr sz="1100"/>
            </a:lvl1pPr>
            <a:lvl2pPr marL="362427" indent="0">
              <a:buNone/>
              <a:defRPr sz="900"/>
            </a:lvl2pPr>
            <a:lvl3pPr marL="724856" indent="0">
              <a:buNone/>
              <a:defRPr sz="800"/>
            </a:lvl3pPr>
            <a:lvl4pPr marL="1087283" indent="0">
              <a:buNone/>
              <a:defRPr sz="800"/>
            </a:lvl4pPr>
            <a:lvl5pPr marL="1449710" indent="0">
              <a:buNone/>
              <a:defRPr sz="800"/>
            </a:lvl5pPr>
            <a:lvl6pPr marL="1812139" indent="0">
              <a:buNone/>
              <a:defRPr sz="800"/>
            </a:lvl6pPr>
            <a:lvl7pPr marL="2174567" indent="0">
              <a:buNone/>
              <a:defRPr sz="800"/>
            </a:lvl7pPr>
            <a:lvl8pPr marL="2536992" indent="0">
              <a:buNone/>
              <a:defRPr sz="800"/>
            </a:lvl8pPr>
            <a:lvl9pPr marL="2899419" indent="0">
              <a:buNone/>
              <a:defRPr sz="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fld id="{F16FF702-22FC-4DBC-A8B3-55FC2D09F30F}" type="datetimeFigureOut">
              <a:rPr lang="zh-CN" altLang="en-US"/>
              <a:pPr/>
              <a:t>2017/6/12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fld id="{B283F0AF-554B-4755-8980-32F4717DC2F7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9" y="3600451"/>
            <a:ext cx="5486400" cy="425053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9" y="459590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2600"/>
            </a:lvl1pPr>
            <a:lvl2pPr marL="362427" indent="0">
              <a:buNone/>
              <a:defRPr sz="2300"/>
            </a:lvl2pPr>
            <a:lvl3pPr marL="724856" indent="0">
              <a:buNone/>
              <a:defRPr sz="1900"/>
            </a:lvl3pPr>
            <a:lvl4pPr marL="1087283" indent="0">
              <a:buNone/>
              <a:defRPr sz="1600"/>
            </a:lvl4pPr>
            <a:lvl5pPr marL="1449710" indent="0">
              <a:buNone/>
              <a:defRPr sz="1600"/>
            </a:lvl5pPr>
            <a:lvl6pPr marL="1812139" indent="0">
              <a:buNone/>
              <a:defRPr sz="1600"/>
            </a:lvl6pPr>
            <a:lvl7pPr marL="2174567" indent="0">
              <a:buNone/>
              <a:defRPr sz="1600"/>
            </a:lvl7pPr>
            <a:lvl8pPr marL="2536992" indent="0">
              <a:buNone/>
              <a:defRPr sz="1600"/>
            </a:lvl8pPr>
            <a:lvl9pPr marL="2899419" indent="0">
              <a:buNone/>
              <a:defRPr sz="16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9" y="4025508"/>
            <a:ext cx="5486400" cy="603647"/>
          </a:xfrm>
        </p:spPr>
        <p:txBody>
          <a:bodyPr/>
          <a:lstStyle>
            <a:lvl1pPr marL="0" indent="0">
              <a:buNone/>
              <a:defRPr sz="1100"/>
            </a:lvl1pPr>
            <a:lvl2pPr marL="362427" indent="0">
              <a:buNone/>
              <a:defRPr sz="900"/>
            </a:lvl2pPr>
            <a:lvl3pPr marL="724856" indent="0">
              <a:buNone/>
              <a:defRPr sz="800"/>
            </a:lvl3pPr>
            <a:lvl4pPr marL="1087283" indent="0">
              <a:buNone/>
              <a:defRPr sz="800"/>
            </a:lvl4pPr>
            <a:lvl5pPr marL="1449710" indent="0">
              <a:buNone/>
              <a:defRPr sz="800"/>
            </a:lvl5pPr>
            <a:lvl6pPr marL="1812139" indent="0">
              <a:buNone/>
              <a:defRPr sz="800"/>
            </a:lvl6pPr>
            <a:lvl7pPr marL="2174567" indent="0">
              <a:buNone/>
              <a:defRPr sz="800"/>
            </a:lvl7pPr>
            <a:lvl8pPr marL="2536992" indent="0">
              <a:buNone/>
              <a:defRPr sz="800"/>
            </a:lvl8pPr>
            <a:lvl9pPr marL="2899419" indent="0">
              <a:buNone/>
              <a:defRPr sz="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fld id="{E09A5BFF-0B88-4289-9BB3-20708A6163CF}" type="datetimeFigureOut">
              <a:rPr lang="zh-CN" altLang="en-US"/>
              <a:pPr/>
              <a:t>2017/6/12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fld id="{8EB8EFFB-3064-4820-85FD-296CF3DD253C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fld id="{916170CA-1CE2-4E76-B242-6528F7F54633}" type="datetimeFigureOut">
              <a:rPr lang="zh-CN" altLang="en-US"/>
              <a:pPr/>
              <a:t>2017/6/12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fld id="{E12503A8-20AA-485E-8150-1671D458D7B0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1" y="205984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1" y="205984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fld id="{C51A93D0-8AC8-481C-82A7-A4A3AC282947}" type="datetimeFigureOut">
              <a:rPr lang="zh-CN" altLang="en-US"/>
              <a:pPr/>
              <a:t>2017/6/12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fld id="{42C0A31B-8E17-462E-870E-5EFDE8E39677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637" y="1597848"/>
            <a:ext cx="7772757" cy="1102519"/>
          </a:xfrm>
          <a:prstGeom prst="rect">
            <a:avLst/>
          </a:prstGeom>
        </p:spPr>
        <p:txBody>
          <a:bodyPr lIns="68506" tIns="34254" rIns="68506" bIns="34254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255" y="2914665"/>
            <a:ext cx="6401515" cy="1314450"/>
          </a:xfrm>
          <a:prstGeom prst="rect">
            <a:avLst/>
          </a:prstGeom>
        </p:spPr>
        <p:txBody>
          <a:bodyPr lIns="68506" tIns="34254" rIns="68506" bIns="34254"/>
          <a:lstStyle>
            <a:lvl1pPr marL="0" indent="0" algn="ctr">
              <a:buNone/>
              <a:defRPr/>
            </a:lvl1pPr>
            <a:lvl2pPr marL="342544" indent="0" algn="ctr">
              <a:buNone/>
              <a:defRPr/>
            </a:lvl2pPr>
            <a:lvl3pPr marL="685082" indent="0" algn="ctr">
              <a:buNone/>
              <a:defRPr/>
            </a:lvl3pPr>
            <a:lvl4pPr marL="1027627" indent="0" algn="ctr">
              <a:buNone/>
              <a:defRPr/>
            </a:lvl4pPr>
            <a:lvl5pPr marL="1370165" indent="0" algn="ctr">
              <a:buNone/>
              <a:defRPr/>
            </a:lvl5pPr>
            <a:lvl6pPr marL="1712708" indent="0" algn="ctr">
              <a:buNone/>
              <a:defRPr/>
            </a:lvl6pPr>
            <a:lvl7pPr marL="2055252" indent="0" algn="ctr">
              <a:buNone/>
              <a:defRPr/>
            </a:lvl7pPr>
            <a:lvl8pPr marL="2397787" indent="0" algn="ctr">
              <a:buNone/>
              <a:defRPr/>
            </a:lvl8pPr>
            <a:lvl9pPr marL="2740332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5567542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093" y="205987"/>
            <a:ext cx="8229839" cy="857250"/>
          </a:xfrm>
          <a:prstGeom prst="rect">
            <a:avLst/>
          </a:prstGeom>
        </p:spPr>
        <p:txBody>
          <a:bodyPr lIns="68506" tIns="34254" rIns="68506" bIns="34254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093" y="1200155"/>
            <a:ext cx="8229839" cy="3394472"/>
          </a:xfrm>
          <a:prstGeom prst="rect">
            <a:avLst/>
          </a:prstGeom>
        </p:spPr>
        <p:txBody>
          <a:bodyPr lIns="68506" tIns="34254" rIns="68506" bIns="34254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418546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537" y="3305203"/>
            <a:ext cx="7772757" cy="1021556"/>
          </a:xfrm>
          <a:prstGeom prst="rect">
            <a:avLst/>
          </a:prstGeom>
        </p:spPr>
        <p:txBody>
          <a:bodyPr lIns="68506" tIns="34254" rIns="68506" bIns="34254" anchor="t"/>
          <a:lstStyle>
            <a:lvl1pPr algn="l">
              <a:defRPr sz="3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537" y="2180051"/>
            <a:ext cx="7772757" cy="1125140"/>
          </a:xfrm>
          <a:prstGeom prst="rect">
            <a:avLst/>
          </a:prstGeom>
        </p:spPr>
        <p:txBody>
          <a:bodyPr lIns="68506" tIns="34254" rIns="68506" bIns="34254" anchor="b"/>
          <a:lstStyle>
            <a:lvl1pPr marL="0" indent="0">
              <a:buNone/>
              <a:defRPr sz="1500"/>
            </a:lvl1pPr>
            <a:lvl2pPr marL="342544" indent="0">
              <a:buNone/>
              <a:defRPr sz="1300"/>
            </a:lvl2pPr>
            <a:lvl3pPr marL="685082" indent="0">
              <a:buNone/>
              <a:defRPr sz="1200"/>
            </a:lvl3pPr>
            <a:lvl4pPr marL="1027627" indent="0">
              <a:buNone/>
              <a:defRPr sz="1000"/>
            </a:lvl4pPr>
            <a:lvl5pPr marL="1370165" indent="0">
              <a:buNone/>
              <a:defRPr sz="1000"/>
            </a:lvl5pPr>
            <a:lvl6pPr marL="1712708" indent="0">
              <a:buNone/>
              <a:defRPr sz="1000"/>
            </a:lvl6pPr>
            <a:lvl7pPr marL="2055252" indent="0">
              <a:buNone/>
              <a:defRPr sz="1000"/>
            </a:lvl7pPr>
            <a:lvl8pPr marL="2397787" indent="0">
              <a:buNone/>
              <a:defRPr sz="1000"/>
            </a:lvl8pPr>
            <a:lvl9pPr marL="2740332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="" xmlns:p14="http://schemas.microsoft.com/office/powerpoint/2010/main" val="29738907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093" y="205987"/>
            <a:ext cx="8229839" cy="857250"/>
          </a:xfrm>
          <a:prstGeom prst="rect">
            <a:avLst/>
          </a:prstGeom>
        </p:spPr>
        <p:txBody>
          <a:bodyPr lIns="68506" tIns="34254" rIns="68506" bIns="34254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081" y="1200155"/>
            <a:ext cx="4057785" cy="3394472"/>
          </a:xfrm>
          <a:prstGeom prst="rect">
            <a:avLst/>
          </a:prstGeom>
        </p:spPr>
        <p:txBody>
          <a:bodyPr lIns="68506" tIns="34254" rIns="68506" bIns="34254"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35" y="1200155"/>
            <a:ext cx="4057785" cy="3394472"/>
          </a:xfrm>
          <a:prstGeom prst="rect">
            <a:avLst/>
          </a:prstGeom>
        </p:spPr>
        <p:txBody>
          <a:bodyPr lIns="68506" tIns="34254" rIns="68506" bIns="34254"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445603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logo+集团+财司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5720" y="142858"/>
            <a:ext cx="3798749" cy="350954"/>
          </a:xfrm>
          <a:prstGeom prst="rect">
            <a:avLst/>
          </a:prstGeom>
        </p:spPr>
      </p:pic>
      <p:sp>
        <p:nvSpPr>
          <p:cNvPr id="6" name="矩形 5"/>
          <p:cNvSpPr/>
          <p:nvPr userDrawn="1"/>
        </p:nvSpPr>
        <p:spPr>
          <a:xfrm>
            <a:off x="285720" y="571486"/>
            <a:ext cx="8398923" cy="43845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383" tIns="43192" rIns="86383" bIns="43192" anchor="ctr"/>
          <a:lstStyle/>
          <a:p>
            <a:pPr algn="ctr">
              <a:defRPr/>
            </a:pPr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245741899"/>
      </p:ext>
    </p:extLst>
  </p:cSld>
  <p:clrMapOvr>
    <a:masterClrMapping/>
  </p:clrMapOvr>
  <p:transition spd="slow" advClick="0" advTm="0">
    <p:cover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093" y="205987"/>
            <a:ext cx="8229839" cy="857250"/>
          </a:xfrm>
          <a:prstGeom prst="rect">
            <a:avLst/>
          </a:prstGeom>
        </p:spPr>
        <p:txBody>
          <a:bodyPr lIns="68506" tIns="34254" rIns="68506" bIns="34254"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097" y="1151341"/>
            <a:ext cx="4039929" cy="479822"/>
          </a:xfrm>
          <a:prstGeom prst="rect">
            <a:avLst/>
          </a:prstGeom>
        </p:spPr>
        <p:txBody>
          <a:bodyPr lIns="68506" tIns="34254" rIns="68506" bIns="34254" anchor="b"/>
          <a:lstStyle>
            <a:lvl1pPr marL="0" indent="0">
              <a:buNone/>
              <a:defRPr sz="1800" b="1"/>
            </a:lvl1pPr>
            <a:lvl2pPr marL="342544" indent="0">
              <a:buNone/>
              <a:defRPr sz="1500" b="1"/>
            </a:lvl2pPr>
            <a:lvl3pPr marL="685082" indent="0">
              <a:buNone/>
              <a:defRPr sz="1300" b="1"/>
            </a:lvl3pPr>
            <a:lvl4pPr marL="1027627" indent="0">
              <a:buNone/>
              <a:defRPr sz="1200" b="1"/>
            </a:lvl4pPr>
            <a:lvl5pPr marL="1370165" indent="0">
              <a:buNone/>
              <a:defRPr sz="1200" b="1"/>
            </a:lvl5pPr>
            <a:lvl6pPr marL="1712708" indent="0">
              <a:buNone/>
              <a:defRPr sz="1200" b="1"/>
            </a:lvl6pPr>
            <a:lvl7pPr marL="2055252" indent="0">
              <a:buNone/>
              <a:defRPr sz="1200" b="1"/>
            </a:lvl7pPr>
            <a:lvl8pPr marL="2397787" indent="0">
              <a:buNone/>
              <a:defRPr sz="1200" b="1"/>
            </a:lvl8pPr>
            <a:lvl9pPr marL="2740332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097" y="1631169"/>
            <a:ext cx="4039929" cy="2963466"/>
          </a:xfrm>
          <a:prstGeom prst="rect">
            <a:avLst/>
          </a:prstGeom>
        </p:spPr>
        <p:txBody>
          <a:bodyPr lIns="68506" tIns="34254" rIns="68506" bIns="34254"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4636" y="1151341"/>
            <a:ext cx="4042309" cy="479822"/>
          </a:xfrm>
          <a:prstGeom prst="rect">
            <a:avLst/>
          </a:prstGeom>
        </p:spPr>
        <p:txBody>
          <a:bodyPr lIns="68506" tIns="34254" rIns="68506" bIns="34254" anchor="b"/>
          <a:lstStyle>
            <a:lvl1pPr marL="0" indent="0">
              <a:buNone/>
              <a:defRPr sz="1800" b="1"/>
            </a:lvl1pPr>
            <a:lvl2pPr marL="342544" indent="0">
              <a:buNone/>
              <a:defRPr sz="1500" b="1"/>
            </a:lvl2pPr>
            <a:lvl3pPr marL="685082" indent="0">
              <a:buNone/>
              <a:defRPr sz="1300" b="1"/>
            </a:lvl3pPr>
            <a:lvl4pPr marL="1027627" indent="0">
              <a:buNone/>
              <a:defRPr sz="1200" b="1"/>
            </a:lvl4pPr>
            <a:lvl5pPr marL="1370165" indent="0">
              <a:buNone/>
              <a:defRPr sz="1200" b="1"/>
            </a:lvl5pPr>
            <a:lvl6pPr marL="1712708" indent="0">
              <a:buNone/>
              <a:defRPr sz="1200" b="1"/>
            </a:lvl6pPr>
            <a:lvl7pPr marL="2055252" indent="0">
              <a:buNone/>
              <a:defRPr sz="1200" b="1"/>
            </a:lvl7pPr>
            <a:lvl8pPr marL="2397787" indent="0">
              <a:buNone/>
              <a:defRPr sz="1200" b="1"/>
            </a:lvl8pPr>
            <a:lvl9pPr marL="2740332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4636" y="1631169"/>
            <a:ext cx="4042309" cy="2963466"/>
          </a:xfrm>
          <a:prstGeom prst="rect">
            <a:avLst/>
          </a:prstGeom>
        </p:spPr>
        <p:txBody>
          <a:bodyPr lIns="68506" tIns="34254" rIns="68506" bIns="34254"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5614036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093" y="205987"/>
            <a:ext cx="8229839" cy="857250"/>
          </a:xfrm>
          <a:prstGeom prst="rect">
            <a:avLst/>
          </a:prstGeom>
        </p:spPr>
        <p:txBody>
          <a:bodyPr lIns="68506" tIns="34254" rIns="68506" bIns="34254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6778195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9762240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086" y="204788"/>
            <a:ext cx="3007926" cy="871537"/>
          </a:xfrm>
          <a:prstGeom prst="rect">
            <a:avLst/>
          </a:prstGeom>
        </p:spPr>
        <p:txBody>
          <a:bodyPr lIns="68506" tIns="34254" rIns="68506" bIns="34254" anchor="b"/>
          <a:lstStyle>
            <a:lvl1pPr algn="l">
              <a:defRPr sz="15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4533" y="204792"/>
            <a:ext cx="5112402" cy="4389834"/>
          </a:xfrm>
          <a:prstGeom prst="rect">
            <a:avLst/>
          </a:prstGeom>
        </p:spPr>
        <p:txBody>
          <a:bodyPr lIns="68506" tIns="34254" rIns="68506" bIns="34254"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086" y="1076327"/>
            <a:ext cx="3007926" cy="3518297"/>
          </a:xfrm>
          <a:prstGeom prst="rect">
            <a:avLst/>
          </a:prstGeom>
        </p:spPr>
        <p:txBody>
          <a:bodyPr lIns="68506" tIns="34254" rIns="68506" bIns="34254"/>
          <a:lstStyle>
            <a:lvl1pPr marL="0" indent="0">
              <a:buNone/>
              <a:defRPr sz="1000"/>
            </a:lvl1pPr>
            <a:lvl2pPr marL="342544" indent="0">
              <a:buNone/>
              <a:defRPr sz="900"/>
            </a:lvl2pPr>
            <a:lvl3pPr marL="685082" indent="0">
              <a:buNone/>
              <a:defRPr sz="800"/>
            </a:lvl3pPr>
            <a:lvl4pPr marL="1027627" indent="0">
              <a:buNone/>
              <a:defRPr sz="700"/>
            </a:lvl4pPr>
            <a:lvl5pPr marL="1370165" indent="0">
              <a:buNone/>
              <a:defRPr sz="700"/>
            </a:lvl5pPr>
            <a:lvl6pPr marL="1712708" indent="0">
              <a:buNone/>
              <a:defRPr sz="700"/>
            </a:lvl6pPr>
            <a:lvl7pPr marL="2055252" indent="0">
              <a:buNone/>
              <a:defRPr sz="700"/>
            </a:lvl7pPr>
            <a:lvl8pPr marL="2397787" indent="0">
              <a:buNone/>
              <a:defRPr sz="700"/>
            </a:lvl8pPr>
            <a:lvl9pPr marL="2740332" indent="0">
              <a:buNone/>
              <a:defRPr sz="7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="" xmlns:p14="http://schemas.microsoft.com/office/powerpoint/2010/main" val="42827260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626" y="3600451"/>
            <a:ext cx="5486162" cy="425053"/>
          </a:xfrm>
          <a:prstGeom prst="rect">
            <a:avLst/>
          </a:prstGeom>
        </p:spPr>
        <p:txBody>
          <a:bodyPr lIns="68506" tIns="34254" rIns="68506" bIns="34254" anchor="b"/>
          <a:lstStyle>
            <a:lvl1pPr algn="l">
              <a:defRPr sz="15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626" y="459594"/>
            <a:ext cx="5486162" cy="3086100"/>
          </a:xfrm>
          <a:prstGeom prst="rect">
            <a:avLst/>
          </a:prstGeom>
        </p:spPr>
        <p:txBody>
          <a:bodyPr lIns="68506" tIns="34254" rIns="68506" bIns="34254"/>
          <a:lstStyle>
            <a:lvl1pPr marL="0" indent="0">
              <a:buNone/>
              <a:defRPr sz="2400"/>
            </a:lvl1pPr>
            <a:lvl2pPr marL="342544" indent="0">
              <a:buNone/>
              <a:defRPr sz="2100"/>
            </a:lvl2pPr>
            <a:lvl3pPr marL="685082" indent="0">
              <a:buNone/>
              <a:defRPr sz="1800"/>
            </a:lvl3pPr>
            <a:lvl4pPr marL="1027627" indent="0">
              <a:buNone/>
              <a:defRPr sz="1500"/>
            </a:lvl4pPr>
            <a:lvl5pPr marL="1370165" indent="0">
              <a:buNone/>
              <a:defRPr sz="1500"/>
            </a:lvl5pPr>
            <a:lvl6pPr marL="1712708" indent="0">
              <a:buNone/>
              <a:defRPr sz="1500"/>
            </a:lvl6pPr>
            <a:lvl7pPr marL="2055252" indent="0">
              <a:buNone/>
              <a:defRPr sz="1500"/>
            </a:lvl7pPr>
            <a:lvl8pPr marL="2397787" indent="0">
              <a:buNone/>
              <a:defRPr sz="1500"/>
            </a:lvl8pPr>
            <a:lvl9pPr marL="2740332" indent="0">
              <a:buNone/>
              <a:defRPr sz="1500"/>
            </a:lvl9pPr>
          </a:lstStyle>
          <a:p>
            <a:pPr lvl="0"/>
            <a:endParaRPr lang="zh-CN" altLang="en-US" noProof="0" smtClean="0">
              <a:sym typeface="Calibri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626" y="4025508"/>
            <a:ext cx="5486162" cy="603647"/>
          </a:xfrm>
          <a:prstGeom prst="rect">
            <a:avLst/>
          </a:prstGeom>
        </p:spPr>
        <p:txBody>
          <a:bodyPr lIns="68506" tIns="34254" rIns="68506" bIns="34254"/>
          <a:lstStyle>
            <a:lvl1pPr marL="0" indent="0">
              <a:buNone/>
              <a:defRPr sz="1000"/>
            </a:lvl1pPr>
            <a:lvl2pPr marL="342544" indent="0">
              <a:buNone/>
              <a:defRPr sz="900"/>
            </a:lvl2pPr>
            <a:lvl3pPr marL="685082" indent="0">
              <a:buNone/>
              <a:defRPr sz="800"/>
            </a:lvl3pPr>
            <a:lvl4pPr marL="1027627" indent="0">
              <a:buNone/>
              <a:defRPr sz="700"/>
            </a:lvl4pPr>
            <a:lvl5pPr marL="1370165" indent="0">
              <a:buNone/>
              <a:defRPr sz="700"/>
            </a:lvl5pPr>
            <a:lvl6pPr marL="1712708" indent="0">
              <a:buNone/>
              <a:defRPr sz="700"/>
            </a:lvl6pPr>
            <a:lvl7pPr marL="2055252" indent="0">
              <a:buNone/>
              <a:defRPr sz="700"/>
            </a:lvl7pPr>
            <a:lvl8pPr marL="2397787" indent="0">
              <a:buNone/>
              <a:defRPr sz="700"/>
            </a:lvl8pPr>
            <a:lvl9pPr marL="2740332" indent="0">
              <a:buNone/>
              <a:defRPr sz="7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="" xmlns:p14="http://schemas.microsoft.com/office/powerpoint/2010/main" val="307969490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093" y="205987"/>
            <a:ext cx="8229839" cy="857250"/>
          </a:xfrm>
          <a:prstGeom prst="rect">
            <a:avLst/>
          </a:prstGeom>
        </p:spPr>
        <p:txBody>
          <a:bodyPr lIns="68506" tIns="34254" rIns="68506" bIns="34254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093" y="1200155"/>
            <a:ext cx="8229839" cy="3394472"/>
          </a:xfrm>
          <a:prstGeom prst="rect">
            <a:avLst/>
          </a:prstGeom>
        </p:spPr>
        <p:txBody>
          <a:bodyPr vert="eaVert" lIns="68506" tIns="34254" rIns="68506" bIns="34254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8957522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30068" y="205984"/>
            <a:ext cx="2056866" cy="4388644"/>
          </a:xfrm>
          <a:prstGeom prst="rect">
            <a:avLst/>
          </a:prstGeom>
        </p:spPr>
        <p:txBody>
          <a:bodyPr vert="eaVert" lIns="68506" tIns="34254" rIns="68506" bIns="34254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084" y="205984"/>
            <a:ext cx="6058703" cy="4388644"/>
          </a:xfrm>
          <a:prstGeom prst="rect">
            <a:avLst/>
          </a:prstGeom>
        </p:spPr>
        <p:txBody>
          <a:bodyPr vert="eaVert" lIns="68506" tIns="34254" rIns="68506" bIns="34254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31121590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ThinkPad\Pictures\132354_1.bmp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37" y="86935"/>
            <a:ext cx="865188" cy="511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标题 1"/>
          <p:cNvSpPr txBox="1">
            <a:spLocks/>
          </p:cNvSpPr>
          <p:nvPr userDrawn="1"/>
        </p:nvSpPr>
        <p:spPr>
          <a:xfrm>
            <a:off x="1042990" y="86916"/>
            <a:ext cx="8101012" cy="432196"/>
          </a:xfrm>
          <a:prstGeom prst="rect">
            <a:avLst/>
          </a:prstGeom>
        </p:spPr>
        <p:txBody>
          <a:bodyPr lIns="68506" tIns="34254" rIns="68506" bIns="34254"/>
          <a:lstStyle/>
          <a:p>
            <a:pPr defTabSz="86315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700" b="1" dirty="0">
                <a:solidFill>
                  <a:srgbClr val="000000"/>
                </a:solidFill>
                <a:latin typeface="幼圆" pitchFamily="49" charset="-122"/>
                <a:ea typeface="幼圆" pitchFamily="49" charset="-122"/>
              </a:rPr>
              <a:t>华谊集团          </a:t>
            </a:r>
            <a:r>
              <a:rPr lang="zh-CN" altLang="en-US" sz="2700" b="1" dirty="0" smtClean="0">
                <a:solidFill>
                  <a:srgbClr val="000000"/>
                </a:solidFill>
                <a:latin typeface="幼圆" pitchFamily="49" charset="-122"/>
                <a:ea typeface="幼圆" pitchFamily="49" charset="-122"/>
              </a:rPr>
              <a:t>          </a:t>
            </a:r>
            <a:r>
              <a:rPr lang="zh-CN" altLang="en-US" sz="1500" b="1" dirty="0" smtClean="0">
                <a:solidFill>
                  <a:srgbClr val="000000"/>
                </a:solidFill>
                <a:latin typeface="幼圆" pitchFamily="49" charset="-122"/>
                <a:ea typeface="幼圆" pitchFamily="49" charset="-122"/>
              </a:rPr>
              <a:t>上海华谊集团财务有限责任公司</a:t>
            </a:r>
            <a:endParaRPr lang="zh-CN" altLang="en-US" sz="1500" b="1" dirty="0">
              <a:solidFill>
                <a:srgbClr val="000000"/>
              </a:solidFill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5" y="627477"/>
            <a:ext cx="9144000" cy="535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06" tIns="34254" rIns="68506" bIns="34254" anchor="ctr"/>
          <a:lstStyle/>
          <a:p>
            <a:pPr algn="ctr" defTabSz="863153">
              <a:defRPr/>
            </a:pPr>
            <a:endParaRPr lang="zh-CN" altLang="en-US" sz="1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42312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1F18F5F-AB57-44E0-A325-6D5D2235A827}" type="datetimeFigureOut">
              <a:rPr lang="zh-CN" altLang="en-US" smtClean="0"/>
              <a:pPr/>
              <a:t>2017/6/12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096FFE5-08D7-48F2-80C5-FF830A3823B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693738293"/>
      </p:ext>
    </p:extLst>
  </p:cSld>
  <p:clrMapOvr>
    <a:masterClrMapping/>
  </p:clrMapOvr>
  <p:transition spd="slow" advClick="0" advTm="0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1F18F5F-AB57-44E0-A325-6D5D2235A827}" type="datetimeFigureOut">
              <a:rPr lang="zh-CN" altLang="en-US" smtClean="0"/>
              <a:pPr/>
              <a:t>2017/6/12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096FFE5-08D7-48F2-80C5-FF830A3823B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221646104"/>
      </p:ext>
    </p:extLst>
  </p:cSld>
  <p:clrMapOvr>
    <a:masterClrMapping/>
  </p:clrMapOvr>
  <p:transition spd="slow" advClick="0" advTm="0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1F18F5F-AB57-44E0-A325-6D5D2235A827}" type="datetimeFigureOut">
              <a:rPr lang="zh-CN" altLang="en-US" smtClean="0"/>
              <a:pPr/>
              <a:t>2017/6/12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096FFE5-08D7-48F2-80C5-FF830A3823B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855389152"/>
      </p:ext>
    </p:extLst>
  </p:cSld>
  <p:clrMapOvr>
    <a:masterClrMapping/>
  </p:clrMapOvr>
  <p:transition spd="slow" advClick="0" advTm="0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1F18F5F-AB57-44E0-A325-6D5D2235A827}" type="datetimeFigureOut">
              <a:rPr lang="zh-CN" altLang="en-US" smtClean="0"/>
              <a:pPr/>
              <a:t>2017/6/12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096FFE5-08D7-48F2-80C5-FF830A3823B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145437598"/>
      </p:ext>
    </p:extLst>
  </p:cSld>
  <p:clrMapOvr>
    <a:masterClrMapping/>
  </p:clrMapOvr>
  <p:transition spd="slow" advClick="0" advTm="0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1F18F5F-AB57-44E0-A325-6D5D2235A827}" type="datetimeFigureOut">
              <a:rPr lang="zh-CN" altLang="en-US" smtClean="0"/>
              <a:pPr/>
              <a:t>2017/6/12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096FFE5-08D7-48F2-80C5-FF830A3823B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247208688"/>
      </p:ext>
    </p:extLst>
  </p:cSld>
  <p:clrMapOvr>
    <a:masterClrMapping/>
  </p:clrMapOvr>
  <p:transition spd="slow" advClick="0" advTm="0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1F18F5F-AB57-44E0-A325-6D5D2235A827}" type="datetimeFigureOut">
              <a:rPr lang="zh-CN" altLang="en-US" smtClean="0"/>
              <a:pPr/>
              <a:t>2017/6/12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096FFE5-08D7-48F2-80C5-FF830A3823B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797152430"/>
      </p:ext>
    </p:extLst>
  </p:cSld>
  <p:clrMapOvr>
    <a:masterClrMapping/>
  </p:clrMapOvr>
  <p:transition spd="slow" advClick="0" advTm="0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jpe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image" Target="../media/image6.jpeg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image" Target="../media/image5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image" Target="../media/image7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" y="4117"/>
            <a:ext cx="9141609" cy="513526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61146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0">
    <p:cover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11945" y="10584"/>
            <a:ext cx="9144000" cy="5132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矩形 3"/>
          <p:cNvSpPr/>
          <p:nvPr userDrawn="1"/>
        </p:nvSpPr>
        <p:spPr>
          <a:xfrm>
            <a:off x="-10452" y="0"/>
            <a:ext cx="9154452" cy="5143500"/>
          </a:xfrm>
          <a:prstGeom prst="rect">
            <a:avLst/>
          </a:prstGeom>
          <a:gradFill flip="none" rotWithShape="1">
            <a:gsLst>
              <a:gs pos="53000">
                <a:schemeClr val="bg1"/>
              </a:gs>
              <a:gs pos="0">
                <a:srgbClr val="E0E0E0"/>
              </a:gs>
              <a:gs pos="100000">
                <a:schemeClr val="bg1">
                  <a:lumMod val="9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383" tIns="43192" rIns="86383" bIns="43192" anchor="ctr"/>
          <a:lstStyle/>
          <a:p>
            <a:pPr algn="ctr">
              <a:defRPr/>
            </a:pPr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</p:sldLayoutIdLst>
  <p:transition spd="med" advClick="0" advTm="0">
    <p:pull/>
  </p:transition>
  <p:timing>
    <p:tnLst>
      <p:par>
        <p:cTn id="1" dur="indefinite" restart="never" nodeType="tmRoot"/>
      </p:par>
    </p:tnLst>
  </p:timing>
  <p:txStyles>
    <p:titleStyle>
      <a:lvl1pPr algn="ctr" defTabSz="913325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13325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微软雅黑" pitchFamily="34" charset="-122"/>
        </a:defRPr>
      </a:lvl2pPr>
      <a:lvl3pPr algn="ctr" defTabSz="913325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微软雅黑" pitchFamily="34" charset="-122"/>
        </a:defRPr>
      </a:lvl3pPr>
      <a:lvl4pPr algn="ctr" defTabSz="913325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微软雅黑" pitchFamily="34" charset="-122"/>
        </a:defRPr>
      </a:lvl4pPr>
      <a:lvl5pPr algn="ctr" defTabSz="913325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微软雅黑" pitchFamily="34" charset="-122"/>
        </a:defRPr>
      </a:lvl5pPr>
      <a:lvl6pPr marL="431917" algn="ctr" defTabSz="913325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微软雅黑" pitchFamily="34" charset="-122"/>
        </a:defRPr>
      </a:lvl6pPr>
      <a:lvl7pPr marL="863834" algn="ctr" defTabSz="913325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微软雅黑" pitchFamily="34" charset="-122"/>
        </a:defRPr>
      </a:lvl7pPr>
      <a:lvl8pPr marL="1295751" algn="ctr" defTabSz="913325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微软雅黑" pitchFamily="34" charset="-122"/>
        </a:defRPr>
      </a:lvl8pPr>
      <a:lvl9pPr marL="1727667" algn="ctr" defTabSz="913325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微软雅黑" pitchFamily="34" charset="-122"/>
        </a:defRPr>
      </a:lvl9pPr>
    </p:titleStyle>
    <p:bodyStyle>
      <a:lvl1pPr marL="341934" indent="-341934" algn="l" defTabSz="913325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358" indent="-284945" algn="l" defTabSz="913325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80" indent="-227956" algn="l" defTabSz="913325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92" indent="-227956" algn="l" defTabSz="913325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105" indent="-227956" algn="l" defTabSz="913325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75" indent="-228570" algn="l" defTabSz="91428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15" indent="-228570" algn="l" defTabSz="91428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56" indent="-228570" algn="l" defTabSz="91428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97" indent="-228570" algn="l" defTabSz="91428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0" algn="l" defTabSz="91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2" algn="l" defTabSz="91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22" algn="l" defTabSz="91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63" algn="l" defTabSz="91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04" algn="l" defTabSz="91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45" algn="l" defTabSz="91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85" algn="l" defTabSz="91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26" algn="l" defTabSz="91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/>
          </p:cNvSpPr>
          <p:nvPr>
            <p:ph type="title"/>
          </p:nvPr>
        </p:nvSpPr>
        <p:spPr bwMode="auto">
          <a:xfrm>
            <a:off x="456902" y="205620"/>
            <a:ext cx="8230197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484" tIns="36242" rIns="72484" bIns="3624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051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6902" y="1198941"/>
            <a:ext cx="8230197" cy="339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484" tIns="36242" rIns="72484" bIns="3624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6901" y="4767037"/>
            <a:ext cx="2133700" cy="273654"/>
          </a:xfrm>
          <a:prstGeom prst="rect">
            <a:avLst/>
          </a:prstGeom>
        </p:spPr>
        <p:txBody>
          <a:bodyPr vert="horz" wrap="square" lIns="72484" tIns="36242" rIns="72484" bIns="36242" numCol="1" anchor="ctr" anchorCtr="0" compatLnSpc="1">
            <a:prstTxWarp prst="textNoShape">
              <a:avLst/>
            </a:prstTxWarp>
          </a:bodyPr>
          <a:lstStyle>
            <a:lvl1pPr>
              <a:defRPr kumimoji="1" sz="9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9875DF67-B234-41B9-B4A6-2E90C146C604}" type="datetimeFigureOut">
              <a:rPr lang="zh-CN" altLang="en-US"/>
              <a:pPr/>
              <a:t>2017/6/12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5146" y="4767037"/>
            <a:ext cx="2893709" cy="273654"/>
          </a:xfrm>
          <a:prstGeom prst="rect">
            <a:avLst/>
          </a:prstGeom>
        </p:spPr>
        <p:txBody>
          <a:bodyPr vert="horz" wrap="square" lIns="72484" tIns="36242" rIns="72484" bIns="36242" numCol="1" anchor="ctr" anchorCtr="0" compatLnSpc="1">
            <a:prstTxWarp prst="textNoShape">
              <a:avLst/>
            </a:prstTxWarp>
          </a:bodyPr>
          <a:lstStyle>
            <a:lvl1pPr algn="ctr">
              <a:defRPr kumimoji="1" sz="9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400" y="4767037"/>
            <a:ext cx="2133699" cy="273654"/>
          </a:xfrm>
          <a:prstGeom prst="rect">
            <a:avLst/>
          </a:prstGeom>
        </p:spPr>
        <p:txBody>
          <a:bodyPr vert="horz" wrap="square" lIns="72484" tIns="36242" rIns="72484" bIns="36242" numCol="1" anchor="ctr" anchorCtr="0" compatLnSpc="1">
            <a:prstTxWarp prst="textNoShape">
              <a:avLst/>
            </a:prstTxWarp>
          </a:bodyPr>
          <a:lstStyle>
            <a:lvl1pPr algn="r">
              <a:defRPr kumimoji="1" sz="9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C70613F6-CC0A-4235-8FF6-08C788EB81F7}" type="slidenum">
              <a:rPr lang="zh-CN" altLang="en-US"/>
              <a:pPr/>
              <a:t>‹#›</a:t>
            </a:fld>
            <a:endParaRPr lang="zh-CN" altLang="en-US"/>
          </a:p>
        </p:txBody>
      </p:sp>
      <p:pic>
        <p:nvPicPr>
          <p:cNvPr id="2055" name="图片 6" descr="1.jpg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图片 7" descr="1-1.jpg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图片 8" descr="PPT 底.jpg"/>
          <p:cNvPicPr>
            <a:picLocks noChangeAspect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ctr" defTabSz="359931" rtl="0" eaLnBrk="0" fontAlgn="base" hangingPunct="0">
        <a:spcBef>
          <a:spcPct val="0"/>
        </a:spcBef>
        <a:spcAft>
          <a:spcPct val="0"/>
        </a:spcAft>
        <a:defRPr sz="35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359931" rtl="0" eaLnBrk="0" fontAlgn="base" hangingPunct="0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defTabSz="359931" rtl="0" eaLnBrk="0" fontAlgn="base" hangingPunct="0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defTabSz="359931" rtl="0" eaLnBrk="0" fontAlgn="base" hangingPunct="0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defTabSz="359931" rtl="0" eaLnBrk="0" fontAlgn="base" hangingPunct="0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362427" algn="ctr" defTabSz="362427" rtl="0" fontAlgn="base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libri" pitchFamily="34" charset="0"/>
        </a:defRPr>
      </a:lvl6pPr>
      <a:lvl7pPr marL="724856" algn="ctr" defTabSz="362427" rtl="0" fontAlgn="base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libri" pitchFamily="34" charset="0"/>
        </a:defRPr>
      </a:lvl7pPr>
      <a:lvl8pPr marL="1087283" algn="ctr" defTabSz="362427" rtl="0" fontAlgn="base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libri" pitchFamily="34" charset="0"/>
        </a:defRPr>
      </a:lvl8pPr>
      <a:lvl9pPr marL="1449710" algn="ctr" defTabSz="362427" rtl="0" fontAlgn="base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libri" pitchFamily="34" charset="0"/>
        </a:defRPr>
      </a:lvl9pPr>
    </p:titleStyle>
    <p:bodyStyle>
      <a:lvl1pPr marL="269948" indent="-269948" algn="l" defTabSz="359931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87887" indent="-224957" algn="l" defTabSz="359931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904326" indent="-179965" algn="l" defTabSz="359931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67256" indent="-179965" algn="l" defTabSz="359931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0187" indent="-179965" algn="l" defTabSz="359931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93354" indent="-181212" algn="l" defTabSz="362427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55780" indent="-181212" algn="l" defTabSz="362427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18208" indent="-181212" algn="l" defTabSz="362427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80635" indent="-181212" algn="l" defTabSz="362427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36242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62427" algn="l" defTabSz="36242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24856" algn="l" defTabSz="36242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87283" algn="l" defTabSz="36242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49710" algn="l" defTabSz="36242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12139" algn="l" defTabSz="36242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74567" algn="l" defTabSz="36242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36992" algn="l" defTabSz="36242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99419" algn="l" defTabSz="36242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logo+财司2222.jp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252644" y="222489"/>
            <a:ext cx="3847767" cy="43204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</p:sldLayoutIdLst>
  <p:txStyles>
    <p:titleStyle>
      <a:lvl1pPr marL="685082" indent="-685082"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+mj-lt"/>
          <a:ea typeface="+mj-ea"/>
          <a:cs typeface="+mj-cs"/>
          <a:sym typeface="Calibri" pitchFamily="34" charset="0"/>
        </a:defRPr>
      </a:lvl1pPr>
      <a:lvl2pPr marL="685082" indent="-685082"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2pPr>
      <a:lvl3pPr marL="685082" indent="-685082"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3pPr>
      <a:lvl4pPr marL="685082" indent="-685082"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4pPr>
      <a:lvl5pPr marL="685082" indent="-685082"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5pPr>
      <a:lvl6pPr marL="1027627" indent="-685082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6pPr>
      <a:lvl7pPr marL="1370165" indent="-685082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7pPr>
      <a:lvl8pPr marL="1712708" indent="-685082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8pPr>
      <a:lvl9pPr marL="2055252" indent="-685082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9pPr>
    </p:titleStyle>
    <p:bodyStyle>
      <a:lvl1pPr marL="256907" indent="-25690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alibri" pitchFamily="34" charset="0"/>
        </a:defRPr>
      </a:lvl1pPr>
      <a:lvl2pPr marL="556636" indent="-21408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100">
          <a:solidFill>
            <a:schemeClr val="tx1"/>
          </a:solidFill>
          <a:latin typeface="+mn-lt"/>
          <a:ea typeface="+mn-ea"/>
          <a:sym typeface="Calibri" pitchFamily="34" charset="0"/>
        </a:defRPr>
      </a:lvl2pPr>
      <a:lvl3pPr marL="856353" indent="-17127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800">
          <a:solidFill>
            <a:schemeClr val="tx1"/>
          </a:solidFill>
          <a:latin typeface="+mn-lt"/>
          <a:ea typeface="+mn-ea"/>
          <a:sym typeface="Calibri" pitchFamily="34" charset="0"/>
        </a:defRPr>
      </a:lvl3pPr>
      <a:lvl4pPr marL="1198897" indent="-17127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500">
          <a:solidFill>
            <a:schemeClr val="tx1"/>
          </a:solidFill>
          <a:latin typeface="+mn-lt"/>
          <a:ea typeface="+mn-ea"/>
          <a:sym typeface="Calibri" pitchFamily="34" charset="0"/>
        </a:defRPr>
      </a:lvl4pPr>
      <a:lvl5pPr marL="1541435" indent="-17127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500">
          <a:solidFill>
            <a:schemeClr val="tx1"/>
          </a:solidFill>
          <a:latin typeface="+mn-lt"/>
          <a:ea typeface="+mn-ea"/>
          <a:sym typeface="Calibri" pitchFamily="34" charset="0"/>
        </a:defRPr>
      </a:lvl5pPr>
      <a:lvl6pPr marL="1883975" indent="-171274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1500">
          <a:solidFill>
            <a:schemeClr val="tx1"/>
          </a:solidFill>
          <a:latin typeface="+mn-lt"/>
          <a:ea typeface="+mn-ea"/>
          <a:sym typeface="Calibri" pitchFamily="34" charset="0"/>
        </a:defRPr>
      </a:lvl6pPr>
      <a:lvl7pPr marL="2226518" indent="-171274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1500">
          <a:solidFill>
            <a:schemeClr val="tx1"/>
          </a:solidFill>
          <a:latin typeface="+mn-lt"/>
          <a:ea typeface="+mn-ea"/>
          <a:sym typeface="Calibri" pitchFamily="34" charset="0"/>
        </a:defRPr>
      </a:lvl7pPr>
      <a:lvl8pPr marL="2569062" indent="-171274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1500">
          <a:solidFill>
            <a:schemeClr val="tx1"/>
          </a:solidFill>
          <a:latin typeface="+mn-lt"/>
          <a:ea typeface="+mn-ea"/>
          <a:sym typeface="Calibri" pitchFamily="34" charset="0"/>
        </a:defRPr>
      </a:lvl8pPr>
      <a:lvl9pPr marL="2911602" indent="-171274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1500">
          <a:solidFill>
            <a:schemeClr val="tx1"/>
          </a:solidFill>
          <a:latin typeface="+mn-lt"/>
          <a:ea typeface="+mn-ea"/>
          <a:sym typeface="Calibri" pitchFamily="34" charset="0"/>
        </a:defRPr>
      </a:lvl9pPr>
    </p:bodyStyle>
    <p:otherStyle>
      <a:defPPr>
        <a:defRPr lang="zh-CN"/>
      </a:defPPr>
      <a:lvl1pPr marL="0" algn="l" defTabSz="6850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42544" algn="l" defTabSz="6850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85082" algn="l" defTabSz="6850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27627" algn="l" defTabSz="6850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70165" algn="l" defTabSz="6850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712708" algn="l" defTabSz="6850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55252" algn="l" defTabSz="6850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397787" algn="l" defTabSz="6850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740332" algn="l" defTabSz="6850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18" Type="http://schemas.openxmlformats.org/officeDocument/2006/relationships/image" Target="../media/image45.png"/><Relationship Id="rId3" Type="http://schemas.openxmlformats.org/officeDocument/2006/relationships/image" Target="../media/image30.png"/><Relationship Id="rId21" Type="http://schemas.openxmlformats.org/officeDocument/2006/relationships/image" Target="../media/image48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17" Type="http://schemas.openxmlformats.org/officeDocument/2006/relationships/image" Target="../media/image44.png"/><Relationship Id="rId2" Type="http://schemas.openxmlformats.org/officeDocument/2006/relationships/image" Target="../media/image29.png"/><Relationship Id="rId16" Type="http://schemas.openxmlformats.org/officeDocument/2006/relationships/image" Target="../media/image43.png"/><Relationship Id="rId20" Type="http://schemas.openxmlformats.org/officeDocument/2006/relationships/image" Target="../media/image47.pn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5" Type="http://schemas.openxmlformats.org/officeDocument/2006/relationships/image" Target="../media/image42.png"/><Relationship Id="rId10" Type="http://schemas.openxmlformats.org/officeDocument/2006/relationships/image" Target="../media/image37.png"/><Relationship Id="rId19" Type="http://schemas.openxmlformats.org/officeDocument/2006/relationships/image" Target="../media/image46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Relationship Id="rId14" Type="http://schemas.openxmlformats.org/officeDocument/2006/relationships/image" Target="../media/image41.png"/><Relationship Id="rId22" Type="http://schemas.openxmlformats.org/officeDocument/2006/relationships/image" Target="../media/image4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圆角矩形 17"/>
          <p:cNvSpPr/>
          <p:nvPr/>
        </p:nvSpPr>
        <p:spPr>
          <a:xfrm>
            <a:off x="1857356" y="4429138"/>
            <a:ext cx="5429288" cy="357190"/>
          </a:xfrm>
          <a:prstGeom prst="roundRect">
            <a:avLst/>
          </a:prstGeom>
          <a:solidFill>
            <a:srgbClr val="0837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838" t="15154" r="46640" b="10176"/>
          <a:stretch/>
        </p:blipFill>
        <p:spPr>
          <a:xfrm>
            <a:off x="1643042" y="571486"/>
            <a:ext cx="3857652" cy="383867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500166" y="3714758"/>
            <a:ext cx="613720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500" b="1" dirty="0" smtClean="0">
                <a:solidFill>
                  <a:srgbClr val="08378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装在“钱袋子”里的品牌故事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0721" b="60952"/>
          <a:stretch/>
        </p:blipFill>
        <p:spPr>
          <a:xfrm>
            <a:off x="4643438" y="142858"/>
            <a:ext cx="3939991" cy="295588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857356" y="4429138"/>
            <a:ext cx="53285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上海华谊集团财务有限责任公司  王皙芳</a:t>
            </a:r>
            <a:endParaRPr lang="en-US" altLang="zh-CN" sz="16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571736" y="4881890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altLang="zh-CN" sz="1100" dirty="0" smtClean="0">
                <a:solidFill>
                  <a:srgbClr val="08378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                                                               2017</a:t>
            </a:r>
            <a:r>
              <a:rPr lang="zh-CN" altLang="en-US" sz="1100" dirty="0" smtClean="0">
                <a:solidFill>
                  <a:srgbClr val="08378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1100" dirty="0" smtClean="0">
                <a:solidFill>
                  <a:srgbClr val="08378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1100" dirty="0" smtClean="0">
                <a:solidFill>
                  <a:srgbClr val="08378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endParaRPr lang="zh-CN" altLang="en-US" sz="1100" dirty="0">
              <a:solidFill>
                <a:srgbClr val="08378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704" r="29166" b="3364"/>
          <a:stretch/>
        </p:blipFill>
        <p:spPr>
          <a:xfrm>
            <a:off x="4214810" y="1785932"/>
            <a:ext cx="773434" cy="570786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13512051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49" presetClass="entr" presetSubtype="0" decel="10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95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45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85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3" grpId="1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1"/>
          <p:cNvGrpSpPr>
            <a:grpSpLocks/>
          </p:cNvGrpSpPr>
          <p:nvPr/>
        </p:nvGrpSpPr>
        <p:grpSpPr bwMode="auto">
          <a:xfrm rot="10800000">
            <a:off x="8143900" y="214296"/>
            <a:ext cx="369142" cy="239261"/>
            <a:chOff x="3017520" y="601990"/>
            <a:chExt cx="491490" cy="414010"/>
          </a:xfrm>
        </p:grpSpPr>
        <p:sp>
          <p:nvSpPr>
            <p:cNvPr id="11" name="燕尾形 10"/>
            <p:cNvSpPr/>
            <p:nvPr/>
          </p:nvSpPr>
          <p:spPr>
            <a:xfrm>
              <a:off x="3017520" y="601990"/>
              <a:ext cx="198181" cy="414010"/>
            </a:xfrm>
            <a:prstGeom prst="chevron">
              <a:avLst/>
            </a:prstGeom>
            <a:solidFill>
              <a:srgbClr val="82D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12" name="燕尾形 11"/>
            <p:cNvSpPr/>
            <p:nvPr/>
          </p:nvSpPr>
          <p:spPr>
            <a:xfrm>
              <a:off x="3164967" y="601990"/>
              <a:ext cx="196596" cy="414010"/>
            </a:xfrm>
            <a:prstGeom prst="chevron">
              <a:avLst/>
            </a:prstGeom>
            <a:solidFill>
              <a:srgbClr val="22BD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燕尾形 12"/>
            <p:cNvSpPr/>
            <p:nvPr/>
          </p:nvSpPr>
          <p:spPr>
            <a:xfrm>
              <a:off x="3310828" y="601990"/>
              <a:ext cx="198182" cy="414010"/>
            </a:xfrm>
            <a:prstGeom prst="chevron">
              <a:avLst/>
            </a:prstGeom>
            <a:solidFill>
              <a:srgbClr val="159D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>
                <a:solidFill>
                  <a:prstClr val="black"/>
                </a:solidFill>
              </a:endParaRPr>
            </a:p>
          </p:txBody>
        </p:sp>
      </p:grpSp>
      <p:pic>
        <p:nvPicPr>
          <p:cNvPr id="9" name="图片 8" descr="013cc758350188a8012060c8ac9684_jpg@900w_1l_2o_100s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28" y="714362"/>
            <a:ext cx="3286148" cy="4143404"/>
          </a:xfrm>
          <a:prstGeom prst="rect">
            <a:avLst/>
          </a:prstGeom>
        </p:spPr>
      </p:pic>
      <p:pic>
        <p:nvPicPr>
          <p:cNvPr id="10" name="图片 9" descr="6e40e8f34832ee4_size23_w406_h27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58" y="928676"/>
            <a:ext cx="4214842" cy="17859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8596" y="3000379"/>
            <a:ext cx="414340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您如何看待特朗普对中国所谓的不公平贸易行为的指责呢</a:t>
            </a:r>
            <a:r>
              <a:rPr lang="en-US" altLang="zh-CN" dirty="0" smtClean="0"/>
              <a:t>?</a:t>
            </a:r>
          </a:p>
          <a:p>
            <a:r>
              <a:rPr lang="zh-CN" altLang="en-US" dirty="0" smtClean="0"/>
              <a:t>特朗普宣称虽然他喜欢</a:t>
            </a:r>
            <a:r>
              <a:rPr lang="zh-CN" altLang="en-US" b="1" dirty="0" smtClean="0">
                <a:solidFill>
                  <a:srgbClr val="FF0000"/>
                </a:solidFill>
              </a:rPr>
              <a:t>强势美元</a:t>
            </a:r>
            <a:r>
              <a:rPr lang="en-US" altLang="zh-CN" b="1" dirty="0" smtClean="0">
                <a:solidFill>
                  <a:srgbClr val="FF0000"/>
                </a:solidFill>
              </a:rPr>
              <a:t>(strong dollar)</a:t>
            </a:r>
            <a:r>
              <a:rPr lang="zh-CN" altLang="en-US" dirty="0" smtClean="0"/>
              <a:t>的概念，但它有可能对美国经济造成严重破坏，又正中中国下怀。</a:t>
            </a:r>
            <a:endParaRPr lang="en-US" altLang="zh-CN" dirty="0" smtClean="0"/>
          </a:p>
          <a:p>
            <a:endParaRPr lang="en-US" altLang="zh-CN" dirty="0" smtClean="0"/>
          </a:p>
          <a:p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1671190043"/>
      </p:ext>
    </p:extLst>
  </p:cSld>
  <p:clrMapOvr>
    <a:masterClrMapping/>
  </p:clrMapOvr>
  <p:transition spd="slow" advClick="0" advTm="0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1"/>
          <p:cNvGrpSpPr>
            <a:grpSpLocks/>
          </p:cNvGrpSpPr>
          <p:nvPr/>
        </p:nvGrpSpPr>
        <p:grpSpPr bwMode="auto">
          <a:xfrm rot="10800000">
            <a:off x="8143900" y="214296"/>
            <a:ext cx="369142" cy="239261"/>
            <a:chOff x="3017520" y="601990"/>
            <a:chExt cx="491490" cy="414010"/>
          </a:xfrm>
        </p:grpSpPr>
        <p:sp>
          <p:nvSpPr>
            <p:cNvPr id="11" name="燕尾形 10"/>
            <p:cNvSpPr/>
            <p:nvPr/>
          </p:nvSpPr>
          <p:spPr>
            <a:xfrm>
              <a:off x="3017520" y="601990"/>
              <a:ext cx="198181" cy="414010"/>
            </a:xfrm>
            <a:prstGeom prst="chevron">
              <a:avLst/>
            </a:prstGeom>
            <a:solidFill>
              <a:srgbClr val="82D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12" name="燕尾形 11"/>
            <p:cNvSpPr/>
            <p:nvPr/>
          </p:nvSpPr>
          <p:spPr>
            <a:xfrm>
              <a:off x="3164967" y="601990"/>
              <a:ext cx="196596" cy="414010"/>
            </a:xfrm>
            <a:prstGeom prst="chevron">
              <a:avLst/>
            </a:prstGeom>
            <a:solidFill>
              <a:srgbClr val="22BD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燕尾形 12"/>
            <p:cNvSpPr/>
            <p:nvPr/>
          </p:nvSpPr>
          <p:spPr>
            <a:xfrm>
              <a:off x="3310828" y="601990"/>
              <a:ext cx="198182" cy="414010"/>
            </a:xfrm>
            <a:prstGeom prst="chevron">
              <a:avLst/>
            </a:prstGeom>
            <a:solidFill>
              <a:srgbClr val="159D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>
                <a:solidFill>
                  <a:prstClr val="black"/>
                </a:solidFill>
              </a:endParaRPr>
            </a:p>
          </p:txBody>
        </p:sp>
      </p:grp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500180"/>
            <a:ext cx="3500462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 descr="C:\Users\wangxifang\Documents\Tencent Files\553105079\Image\C2C\Q5@T3VP@DB3%2OXH}I~EHHK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9058" y="714362"/>
            <a:ext cx="4911362" cy="3714776"/>
          </a:xfrm>
          <a:prstGeom prst="rect">
            <a:avLst/>
          </a:prstGeom>
          <a:noFill/>
        </p:spPr>
      </p:pic>
      <p:sp>
        <p:nvSpPr>
          <p:cNvPr id="10" name="平行四边形 4"/>
          <p:cNvSpPr/>
          <p:nvPr/>
        </p:nvSpPr>
        <p:spPr>
          <a:xfrm>
            <a:off x="1500166" y="642924"/>
            <a:ext cx="2214578" cy="1714512"/>
          </a:xfrm>
          <a:custGeom>
            <a:avLst/>
            <a:gdLst/>
            <a:ahLst/>
            <a:cxnLst/>
            <a:rect l="l" t="t" r="r" b="b"/>
            <a:pathLst>
              <a:path w="3419872" h="2448272">
                <a:moveTo>
                  <a:pt x="612068" y="0"/>
                </a:moveTo>
                <a:lnTo>
                  <a:pt x="2160240" y="0"/>
                </a:lnTo>
                <a:lnTo>
                  <a:pt x="3256202" y="0"/>
                </a:lnTo>
                <a:lnTo>
                  <a:pt x="3419872" y="0"/>
                </a:lnTo>
                <a:lnTo>
                  <a:pt x="3419872" y="2448272"/>
                </a:lnTo>
                <a:lnTo>
                  <a:pt x="2644134" y="2448272"/>
                </a:lnTo>
                <a:lnTo>
                  <a:pt x="2160240" y="2448272"/>
                </a:lnTo>
                <a:lnTo>
                  <a:pt x="0" y="2448272"/>
                </a:lnTo>
                <a:close/>
              </a:path>
            </a:pathLst>
          </a:custGeom>
          <a:blipFill>
            <a:blip r:embed="rId5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8"/>
          <p:cNvSpPr txBox="1"/>
          <p:nvPr/>
        </p:nvSpPr>
        <p:spPr>
          <a:xfrm>
            <a:off x="3643306" y="4497169"/>
            <a:ext cx="550069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 Oh my god !!!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38</a:t>
            </a:r>
            <a:r>
              <a:rPr lang="zh-CN" altLang="en-US" dirty="0" smtClean="0">
                <a:solidFill>
                  <a:srgbClr val="FF0000"/>
                </a:solidFill>
              </a:rPr>
              <a:t>万笔结算业务、</a:t>
            </a:r>
            <a:r>
              <a:rPr lang="en-US" dirty="0" smtClean="0">
                <a:solidFill>
                  <a:srgbClr val="FF0000"/>
                </a:solidFill>
              </a:rPr>
              <a:t>6706</a:t>
            </a:r>
            <a:r>
              <a:rPr lang="zh-CN" altLang="en-US" dirty="0" smtClean="0">
                <a:solidFill>
                  <a:srgbClr val="FF0000"/>
                </a:solidFill>
              </a:rPr>
              <a:t>亿结算金额</a:t>
            </a:r>
            <a:r>
              <a:rPr lang="zh-CN" altLang="en-US" dirty="0" smtClean="0">
                <a:solidFill>
                  <a:srgbClr val="FF0000"/>
                </a:solidFill>
              </a:rPr>
              <a:t>、</a:t>
            </a:r>
            <a:r>
              <a:rPr lang="en-US" dirty="0" smtClean="0">
                <a:solidFill>
                  <a:srgbClr val="FF0000"/>
                </a:solidFill>
              </a:rPr>
              <a:t>180</a:t>
            </a:r>
            <a:r>
              <a:rPr lang="zh-CN" altLang="en-US" dirty="0" smtClean="0">
                <a:solidFill>
                  <a:srgbClr val="FF0000"/>
                </a:solidFill>
              </a:rPr>
              <a:t>个企业账户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71190043"/>
      </p:ext>
    </p:extLst>
  </p:cSld>
  <p:clrMapOvr>
    <a:masterClrMapping/>
  </p:clrMapOvr>
  <p:transition spd="slow" advClick="0" advTm="0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621" y="948753"/>
            <a:ext cx="3844781" cy="350127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200" y="941281"/>
            <a:ext cx="3929118" cy="349122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718" y="1422256"/>
            <a:ext cx="3130395" cy="348118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822" y="1430964"/>
            <a:ext cx="3041098" cy="348118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991" y="1510063"/>
            <a:ext cx="2510270" cy="3531414"/>
          </a:xfrm>
          <a:prstGeom prst="rect">
            <a:avLst/>
          </a:prstGeom>
        </p:spPr>
      </p:pic>
      <p:pic>
        <p:nvPicPr>
          <p:cNvPr id="18" name="Picture 36" descr="中国地图副本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sharpenSoften amount="50000"/>
                    </a14:imgEffect>
                    <a14:imgEffect>
                      <a14:colorTemperature colorTemp="11500"/>
                    </a14:imgEffect>
                    <a14:imgEffect>
                      <a14:saturation sat="210000"/>
                    </a14:imgEffect>
                    <a14:imgEffect>
                      <a14:brightnessContrast bright="22000" contrast="-38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7883"/>
          <a:stretch>
            <a:fillRect/>
          </a:stretch>
        </p:blipFill>
        <p:spPr bwMode="auto">
          <a:xfrm>
            <a:off x="2000232" y="642924"/>
            <a:ext cx="2433548" cy="1591170"/>
          </a:xfrm>
          <a:prstGeom prst="rect">
            <a:avLst/>
          </a:prstGeom>
          <a:noFill/>
          <a:ln>
            <a:noFill/>
          </a:ln>
          <a:effectLst>
            <a:outerShdw blurRad="241300" dist="38100" dir="5400000" sx="105000" sy="105000" algn="t" rotWithShape="0">
              <a:prstClr val="black">
                <a:alpha val="24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图片 18" descr="集团logo单无边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928926" y="1142990"/>
            <a:ext cx="681613" cy="531868"/>
          </a:xfrm>
          <a:prstGeom prst="rect">
            <a:avLst/>
          </a:prstGeom>
        </p:spPr>
      </p:pic>
      <p:pic>
        <p:nvPicPr>
          <p:cNvPr id="134147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" y="4314976"/>
            <a:ext cx="825707" cy="828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148" name="Picture 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826997" y="4354806"/>
            <a:ext cx="843625" cy="788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150" name="Picture 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659698" y="4349750"/>
            <a:ext cx="800324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151" name="Picture 7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129743" y="4366386"/>
            <a:ext cx="818242" cy="777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152" name="Picture 8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874754" y="4314976"/>
            <a:ext cx="767475" cy="828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153" name="Picture 9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639737" y="4349750"/>
            <a:ext cx="809283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154" name="Picture 10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149714" y="4340681"/>
            <a:ext cx="742091" cy="802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155" name="Picture 11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318298" y="4417786"/>
            <a:ext cx="825707" cy="725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156" name="Picture 12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404714" y="4354806"/>
            <a:ext cx="809283" cy="788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157" name="Picture 13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8334726" y="3531856"/>
            <a:ext cx="809283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158" name="Picture 14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7619765" y="4349750"/>
            <a:ext cx="767475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159" name="Picture 15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1" y="3531857"/>
            <a:ext cx="776434" cy="786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160" name="Picture 16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846962" y="4366386"/>
            <a:ext cx="800324" cy="777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161" name="Picture 17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5452463" y="4357310"/>
            <a:ext cx="776434" cy="786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矩形 38"/>
          <p:cNvSpPr/>
          <p:nvPr/>
        </p:nvSpPr>
        <p:spPr>
          <a:xfrm>
            <a:off x="2071670" y="2786064"/>
            <a:ext cx="5663041" cy="948956"/>
          </a:xfrm>
          <a:prstGeom prst="rect">
            <a:avLst/>
          </a:prstGeom>
        </p:spPr>
        <p:txBody>
          <a:bodyPr wrap="none" lIns="86336" tIns="43169" rIns="86336" bIns="43169">
            <a:spAutoFit/>
          </a:bodyPr>
          <a:lstStyle/>
          <a:p>
            <a:pPr algn="ctr"/>
            <a:r>
              <a:rPr lang="zh-CN" altLang="en-US" sz="3800" b="1" dirty="0" smtClean="0"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诚信 、服务、审慎、创新</a:t>
            </a:r>
            <a:endParaRPr lang="zh-CN" altLang="en-US" sz="3800" dirty="0" smtClean="0">
              <a:solidFill>
                <a:srgbClr val="FF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endParaRPr lang="zh-CN" altLang="en-US" dirty="0"/>
          </a:p>
        </p:txBody>
      </p:sp>
      <p:sp>
        <p:nvSpPr>
          <p:cNvPr id="40" name="矩形 39"/>
          <p:cNvSpPr/>
          <p:nvPr/>
        </p:nvSpPr>
        <p:spPr>
          <a:xfrm>
            <a:off x="3962452" y="2983229"/>
            <a:ext cx="173751" cy="366401"/>
          </a:xfrm>
          <a:prstGeom prst="rect">
            <a:avLst/>
          </a:prstGeom>
        </p:spPr>
        <p:txBody>
          <a:bodyPr wrap="none" lIns="86336" tIns="43169" rIns="86336" bIns="43169">
            <a:spAutoFit/>
          </a:bodyPr>
          <a:lstStyle/>
          <a:p>
            <a:endParaRPr lang="zh-CN" altLang="en-US" dirty="0"/>
          </a:p>
        </p:txBody>
      </p:sp>
      <p:sp>
        <p:nvSpPr>
          <p:cNvPr id="26" name="矩形 25"/>
          <p:cNvSpPr/>
          <p:nvPr/>
        </p:nvSpPr>
        <p:spPr>
          <a:xfrm>
            <a:off x="4286248" y="571486"/>
            <a:ext cx="41434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/>
              <a:t>品牌是给拥有者</a:t>
            </a:r>
            <a:r>
              <a:rPr lang="zh-CN" altLang="en-US" dirty="0" smtClean="0"/>
              <a:t>带来</a:t>
            </a:r>
            <a:r>
              <a:rPr lang="zh-CN" altLang="en-US" dirty="0" smtClean="0">
                <a:solidFill>
                  <a:srgbClr val="FF0000"/>
                </a:solidFill>
              </a:rPr>
              <a:t>溢价</a:t>
            </a:r>
            <a:r>
              <a:rPr lang="zh-CN" altLang="en-US" dirty="0" smtClean="0"/>
              <a:t>、产生</a:t>
            </a:r>
            <a:r>
              <a:rPr lang="zh-CN" altLang="en-US" dirty="0" smtClean="0">
                <a:solidFill>
                  <a:srgbClr val="FF0000"/>
                </a:solidFill>
              </a:rPr>
              <a:t>增值</a:t>
            </a:r>
            <a:r>
              <a:rPr lang="zh-CN" altLang="en-US" dirty="0" smtClean="0"/>
              <a:t>的</a:t>
            </a:r>
            <a:r>
              <a:rPr lang="zh-CN" altLang="en-US" dirty="0" smtClean="0"/>
              <a:t>一种无形</a:t>
            </a:r>
            <a:r>
              <a:rPr lang="zh-CN" altLang="en-US" dirty="0" smtClean="0"/>
              <a:t>的</a:t>
            </a:r>
            <a:r>
              <a:rPr lang="zh-CN" altLang="en-US" dirty="0" smtClean="0">
                <a:solidFill>
                  <a:srgbClr val="FF0000"/>
                </a:solidFill>
              </a:rPr>
              <a:t>资产</a:t>
            </a:r>
            <a:r>
              <a:rPr lang="zh-CN" altLang="en-US" dirty="0" smtClean="0"/>
              <a:t>，品牌</a:t>
            </a:r>
            <a:r>
              <a:rPr lang="zh-CN" altLang="en-US" dirty="0" smtClean="0">
                <a:solidFill>
                  <a:srgbClr val="FF0000"/>
                </a:solidFill>
              </a:rPr>
              <a:t>承载</a:t>
            </a:r>
            <a:r>
              <a:rPr lang="zh-CN" altLang="en-US" dirty="0" smtClean="0"/>
              <a:t>的</a:t>
            </a:r>
            <a:r>
              <a:rPr lang="zh-CN" altLang="en-US" dirty="0" smtClean="0"/>
              <a:t>更多是一部分人对</a:t>
            </a:r>
            <a:r>
              <a:rPr lang="zh-CN" altLang="en-US" dirty="0" smtClean="0"/>
              <a:t>其</a:t>
            </a:r>
            <a:r>
              <a:rPr lang="zh-CN" altLang="en-US" dirty="0" smtClean="0">
                <a:solidFill>
                  <a:srgbClr val="FF0000"/>
                </a:solidFill>
              </a:rPr>
              <a:t>产品</a:t>
            </a:r>
            <a:r>
              <a:rPr lang="zh-CN" altLang="en-US" dirty="0" smtClean="0"/>
              <a:t>以及</a:t>
            </a:r>
            <a:r>
              <a:rPr lang="zh-CN" altLang="en-US" dirty="0" smtClean="0">
                <a:solidFill>
                  <a:srgbClr val="FF0000"/>
                </a:solidFill>
              </a:rPr>
              <a:t>服务</a:t>
            </a:r>
            <a:r>
              <a:rPr lang="zh-CN" altLang="en-US" dirty="0" smtClean="0"/>
              <a:t>的认可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QQ图片2017061210391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714362"/>
            <a:ext cx="8143932" cy="35719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4282" y="4357700"/>
            <a:ext cx="87868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2016</a:t>
            </a:r>
            <a:r>
              <a:rPr lang="zh-CN" altLang="en-US" dirty="0" smtClean="0">
                <a:solidFill>
                  <a:srgbClr val="FF0000"/>
                </a:solidFill>
              </a:rPr>
              <a:t>年</a:t>
            </a:r>
            <a:r>
              <a:rPr lang="en-US" dirty="0" smtClean="0">
                <a:solidFill>
                  <a:srgbClr val="FF0000"/>
                </a:solidFill>
              </a:rPr>
              <a:t>5</a:t>
            </a:r>
            <a:r>
              <a:rPr lang="zh-CN" altLang="en-US" dirty="0" smtClean="0">
                <a:solidFill>
                  <a:srgbClr val="FF0000"/>
                </a:solidFill>
              </a:rPr>
              <a:t>月</a:t>
            </a:r>
            <a:r>
              <a:rPr lang="en-US" dirty="0" smtClean="0">
                <a:solidFill>
                  <a:srgbClr val="FF0000"/>
                </a:solidFill>
              </a:rPr>
              <a:t>18</a:t>
            </a:r>
            <a:r>
              <a:rPr lang="zh-CN" altLang="en-US" dirty="0" smtClean="0">
                <a:solidFill>
                  <a:srgbClr val="FF0000"/>
                </a:solidFill>
              </a:rPr>
              <a:t>日</a:t>
            </a:r>
            <a:r>
              <a:rPr lang="zh-CN" altLang="en-US" dirty="0" smtClean="0"/>
              <a:t>上交</a:t>
            </a:r>
            <a:r>
              <a:rPr lang="zh-CN" altLang="en-US" dirty="0" smtClean="0"/>
              <a:t>所  华</a:t>
            </a:r>
            <a:r>
              <a:rPr lang="zh-CN" altLang="en-US" dirty="0" smtClean="0"/>
              <a:t>谊集团作为上海国</a:t>
            </a:r>
            <a:r>
              <a:rPr lang="zh-CN" altLang="en-US" dirty="0" smtClean="0"/>
              <a:t>资改革</a:t>
            </a:r>
            <a:r>
              <a:rPr lang="zh-CN" altLang="en-US" dirty="0" smtClean="0"/>
              <a:t>排头兵顺利完成核心资产</a:t>
            </a:r>
            <a:r>
              <a:rPr lang="zh-CN" altLang="en-US" dirty="0" smtClean="0"/>
              <a:t>上市</a:t>
            </a:r>
            <a:endParaRPr lang="en-US" altLang="zh-CN" dirty="0" smtClean="0"/>
          </a:p>
          <a:p>
            <a:r>
              <a:rPr lang="zh-CN" altLang="en-US" dirty="0" smtClean="0"/>
              <a:t>财务</a:t>
            </a:r>
            <a:r>
              <a:rPr lang="zh-CN" altLang="en-US" dirty="0" smtClean="0"/>
              <a:t>公司作为核心资产包内的金融</a:t>
            </a:r>
            <a:r>
              <a:rPr lang="zh-CN" altLang="en-US" dirty="0" smtClean="0"/>
              <a:t>机构   经济</a:t>
            </a:r>
            <a:r>
              <a:rPr lang="zh-CN" altLang="en-US" dirty="0" smtClean="0"/>
              <a:t>价值的无形资产金融品牌</a:t>
            </a:r>
            <a:r>
              <a:rPr lang="zh-CN" altLang="en-US" dirty="0" smtClean="0"/>
              <a:t>茁壮成长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2062564"/>
            <a:ext cx="3059832" cy="2736304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2" name="直接连接符 21"/>
          <p:cNvCxnSpPr/>
          <p:nvPr/>
        </p:nvCxnSpPr>
        <p:spPr>
          <a:xfrm>
            <a:off x="3059832" y="2062564"/>
            <a:ext cx="0" cy="2719102"/>
          </a:xfrm>
          <a:prstGeom prst="line">
            <a:avLst/>
          </a:prstGeom>
          <a:ln w="19050">
            <a:solidFill>
              <a:srgbClr val="0837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3857620" y="2071684"/>
            <a:ext cx="1961964" cy="13681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6643702" y="2857502"/>
            <a:ext cx="1961964" cy="136815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" name="直接连接符 5"/>
          <p:cNvCxnSpPr/>
          <p:nvPr/>
        </p:nvCxnSpPr>
        <p:spPr>
          <a:xfrm>
            <a:off x="0" y="1714494"/>
            <a:ext cx="9252520" cy="0"/>
          </a:xfrm>
          <a:prstGeom prst="line">
            <a:avLst/>
          </a:prstGeom>
          <a:ln w="19050">
            <a:solidFill>
              <a:srgbClr val="0837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0" y="4929204"/>
            <a:ext cx="9252520" cy="0"/>
          </a:xfrm>
          <a:prstGeom prst="line">
            <a:avLst/>
          </a:prstGeom>
          <a:ln w="19050">
            <a:solidFill>
              <a:srgbClr val="0837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3857620" y="3714758"/>
            <a:ext cx="1893589" cy="560234"/>
          </a:xfrm>
          <a:prstGeom prst="rect">
            <a:avLst/>
          </a:prstGeom>
        </p:spPr>
        <p:txBody>
          <a:bodyPr wrap="square" lIns="67135" tIns="33568" rIns="67135" bIns="33568">
            <a:spAutoFit/>
          </a:bodyPr>
          <a:lstStyle/>
          <a:p>
            <a:pPr algn="ctr"/>
            <a:r>
              <a:rPr lang="zh-CN" altLang="en-US" sz="32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品牌定位</a:t>
            </a:r>
            <a:endParaRPr lang="en-US" altLang="zh-CN" sz="3200" b="1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643702" y="2071684"/>
            <a:ext cx="1893589" cy="560234"/>
          </a:xfrm>
          <a:prstGeom prst="rect">
            <a:avLst/>
          </a:prstGeom>
        </p:spPr>
        <p:txBody>
          <a:bodyPr wrap="square" lIns="67135" tIns="33568" rIns="67135" bIns="33568">
            <a:spAutoFit/>
          </a:bodyPr>
          <a:lstStyle/>
          <a:p>
            <a:pPr algn="ctr"/>
            <a:r>
              <a:rPr lang="zh-CN" altLang="en-US" sz="32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金融服务</a:t>
            </a:r>
            <a:endParaRPr lang="en-US" altLang="zh-CN" sz="3200" b="1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" name="组合 12"/>
          <p:cNvGrpSpPr/>
          <p:nvPr/>
        </p:nvGrpSpPr>
        <p:grpSpPr>
          <a:xfrm>
            <a:off x="2483768" y="2854652"/>
            <a:ext cx="1152128" cy="1152128"/>
            <a:chOff x="2483768" y="2211710"/>
            <a:chExt cx="1152128" cy="1152128"/>
          </a:xfrm>
        </p:grpSpPr>
        <p:sp>
          <p:nvSpPr>
            <p:cNvPr id="14" name="椭圆 13"/>
            <p:cNvSpPr/>
            <p:nvPr/>
          </p:nvSpPr>
          <p:spPr>
            <a:xfrm>
              <a:off x="2483768" y="2211710"/>
              <a:ext cx="1152128" cy="115212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8378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Freeform 18"/>
            <p:cNvSpPr>
              <a:spLocks noEditPoints="1"/>
            </p:cNvSpPr>
            <p:nvPr/>
          </p:nvSpPr>
          <p:spPr bwMode="auto">
            <a:xfrm>
              <a:off x="2865165" y="2443552"/>
              <a:ext cx="432048" cy="682342"/>
            </a:xfrm>
            <a:custGeom>
              <a:avLst/>
              <a:gdLst>
                <a:gd name="T0" fmla="*/ 57 w 67"/>
                <a:gd name="T1" fmla="*/ 10 h 106"/>
                <a:gd name="T2" fmla="*/ 62 w 67"/>
                <a:gd name="T3" fmla="*/ 51 h 106"/>
                <a:gd name="T4" fmla="*/ 51 w 67"/>
                <a:gd name="T5" fmla="*/ 66 h 106"/>
                <a:gd name="T6" fmla="*/ 55 w 67"/>
                <a:gd name="T7" fmla="*/ 65 h 106"/>
                <a:gd name="T8" fmla="*/ 57 w 67"/>
                <a:gd name="T9" fmla="*/ 73 h 106"/>
                <a:gd name="T10" fmla="*/ 56 w 67"/>
                <a:gd name="T11" fmla="*/ 80 h 106"/>
                <a:gd name="T12" fmla="*/ 57 w 67"/>
                <a:gd name="T13" fmla="*/ 86 h 106"/>
                <a:gd name="T14" fmla="*/ 55 w 67"/>
                <a:gd name="T15" fmla="*/ 93 h 106"/>
                <a:gd name="T16" fmla="*/ 15 w 67"/>
                <a:gd name="T17" fmla="*/ 97 h 106"/>
                <a:gd name="T18" fmla="*/ 12 w 67"/>
                <a:gd name="T19" fmla="*/ 95 h 106"/>
                <a:gd name="T20" fmla="*/ 12 w 67"/>
                <a:gd name="T21" fmla="*/ 83 h 106"/>
                <a:gd name="T22" fmla="*/ 12 w 67"/>
                <a:gd name="T23" fmla="*/ 82 h 106"/>
                <a:gd name="T24" fmla="*/ 12 w 67"/>
                <a:gd name="T25" fmla="*/ 71 h 106"/>
                <a:gd name="T26" fmla="*/ 15 w 67"/>
                <a:gd name="T27" fmla="*/ 69 h 106"/>
                <a:gd name="T28" fmla="*/ 16 w 67"/>
                <a:gd name="T29" fmla="*/ 63 h 106"/>
                <a:gd name="T30" fmla="*/ 0 w 67"/>
                <a:gd name="T31" fmla="*/ 34 h 106"/>
                <a:gd name="T32" fmla="*/ 33 w 67"/>
                <a:gd name="T33" fmla="*/ 0 h 106"/>
                <a:gd name="T34" fmla="*/ 28 w 67"/>
                <a:gd name="T35" fmla="*/ 41 h 106"/>
                <a:gd name="T36" fmla="*/ 30 w 67"/>
                <a:gd name="T37" fmla="*/ 39 h 106"/>
                <a:gd name="T38" fmla="*/ 33 w 67"/>
                <a:gd name="T39" fmla="*/ 41 h 106"/>
                <a:gd name="T40" fmla="*/ 36 w 67"/>
                <a:gd name="T41" fmla="*/ 39 h 106"/>
                <a:gd name="T42" fmla="*/ 39 w 67"/>
                <a:gd name="T43" fmla="*/ 41 h 106"/>
                <a:gd name="T44" fmla="*/ 43 w 67"/>
                <a:gd name="T45" fmla="*/ 38 h 106"/>
                <a:gd name="T46" fmla="*/ 39 w 67"/>
                <a:gd name="T47" fmla="*/ 52 h 106"/>
                <a:gd name="T48" fmla="*/ 44 w 67"/>
                <a:gd name="T49" fmla="*/ 66 h 106"/>
                <a:gd name="T50" fmla="*/ 44 w 67"/>
                <a:gd name="T51" fmla="*/ 58 h 106"/>
                <a:gd name="T52" fmla="*/ 56 w 67"/>
                <a:gd name="T53" fmla="*/ 47 h 106"/>
                <a:gd name="T54" fmla="*/ 52 w 67"/>
                <a:gd name="T55" fmla="*/ 15 h 106"/>
                <a:gd name="T56" fmla="*/ 15 w 67"/>
                <a:gd name="T57" fmla="*/ 15 h 106"/>
                <a:gd name="T58" fmla="*/ 11 w 67"/>
                <a:gd name="T59" fmla="*/ 48 h 106"/>
                <a:gd name="T60" fmla="*/ 23 w 67"/>
                <a:gd name="T61" fmla="*/ 59 h 106"/>
                <a:gd name="T62" fmla="*/ 23 w 67"/>
                <a:gd name="T63" fmla="*/ 67 h 106"/>
                <a:gd name="T64" fmla="*/ 29 w 67"/>
                <a:gd name="T65" fmla="*/ 52 h 106"/>
                <a:gd name="T66" fmla="*/ 25 w 67"/>
                <a:gd name="T67" fmla="*/ 38 h 106"/>
                <a:gd name="T68" fmla="*/ 40 w 67"/>
                <a:gd name="T69" fmla="*/ 43 h 106"/>
                <a:gd name="T70" fmla="*/ 36 w 67"/>
                <a:gd name="T71" fmla="*/ 42 h 106"/>
                <a:gd name="T72" fmla="*/ 30 w 67"/>
                <a:gd name="T73" fmla="*/ 42 h 106"/>
                <a:gd name="T74" fmla="*/ 27 w 67"/>
                <a:gd name="T75" fmla="*/ 42 h 106"/>
                <a:gd name="T76" fmla="*/ 32 w 67"/>
                <a:gd name="T77" fmla="*/ 51 h 106"/>
                <a:gd name="T78" fmla="*/ 32 w 67"/>
                <a:gd name="T79" fmla="*/ 67 h 106"/>
                <a:gd name="T80" fmla="*/ 35 w 67"/>
                <a:gd name="T81" fmla="*/ 51 h 106"/>
                <a:gd name="T82" fmla="*/ 35 w 67"/>
                <a:gd name="T83" fmla="*/ 50 h 106"/>
                <a:gd name="T84" fmla="*/ 43 w 67"/>
                <a:gd name="T85" fmla="*/ 96 h 106"/>
                <a:gd name="T86" fmla="*/ 34 w 67"/>
                <a:gd name="T87" fmla="*/ 106 h 106"/>
                <a:gd name="T88" fmla="*/ 43 w 67"/>
                <a:gd name="T89" fmla="*/ 96 h 106"/>
                <a:gd name="T90" fmla="*/ 17 w 67"/>
                <a:gd name="T91" fmla="*/ 88 h 106"/>
                <a:gd name="T92" fmla="*/ 17 w 67"/>
                <a:gd name="T93" fmla="*/ 90 h 106"/>
                <a:gd name="T94" fmla="*/ 50 w 67"/>
                <a:gd name="T95" fmla="*/ 86 h 106"/>
                <a:gd name="T96" fmla="*/ 50 w 67"/>
                <a:gd name="T97" fmla="*/ 73 h 106"/>
                <a:gd name="T98" fmla="*/ 17 w 67"/>
                <a:gd name="T99" fmla="*/ 77 h 106"/>
                <a:gd name="T100" fmla="*/ 50 w 67"/>
                <a:gd name="T101" fmla="*/ 74 h 106"/>
                <a:gd name="T102" fmla="*/ 50 w 67"/>
                <a:gd name="T103" fmla="*/ 7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7" h="106">
                  <a:moveTo>
                    <a:pt x="33" y="0"/>
                  </a:moveTo>
                  <a:cubicBezTo>
                    <a:pt x="43" y="0"/>
                    <a:pt x="51" y="4"/>
                    <a:pt x="57" y="10"/>
                  </a:cubicBezTo>
                  <a:cubicBezTo>
                    <a:pt x="63" y="16"/>
                    <a:pt x="67" y="25"/>
                    <a:pt x="67" y="34"/>
                  </a:cubicBezTo>
                  <a:cubicBezTo>
                    <a:pt x="67" y="40"/>
                    <a:pt x="65" y="46"/>
                    <a:pt x="62" y="51"/>
                  </a:cubicBezTo>
                  <a:cubicBezTo>
                    <a:pt x="59" y="56"/>
                    <a:pt x="56" y="59"/>
                    <a:pt x="51" y="62"/>
                  </a:cubicBezTo>
                  <a:cubicBezTo>
                    <a:pt x="51" y="66"/>
                    <a:pt x="51" y="66"/>
                    <a:pt x="51" y="66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5" y="65"/>
                    <a:pt x="55" y="65"/>
                    <a:pt x="55" y="65"/>
                  </a:cubicBezTo>
                  <a:cubicBezTo>
                    <a:pt x="56" y="68"/>
                    <a:pt x="56" y="68"/>
                    <a:pt x="56" y="68"/>
                  </a:cubicBezTo>
                  <a:cubicBezTo>
                    <a:pt x="57" y="70"/>
                    <a:pt x="57" y="72"/>
                    <a:pt x="57" y="73"/>
                  </a:cubicBezTo>
                  <a:cubicBezTo>
                    <a:pt x="57" y="75"/>
                    <a:pt x="57" y="77"/>
                    <a:pt x="56" y="79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7" y="82"/>
                    <a:pt x="57" y="84"/>
                    <a:pt x="57" y="86"/>
                  </a:cubicBezTo>
                  <a:cubicBezTo>
                    <a:pt x="57" y="88"/>
                    <a:pt x="57" y="90"/>
                    <a:pt x="56" y="92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15" y="97"/>
                    <a:pt x="15" y="97"/>
                    <a:pt x="15" y="97"/>
                  </a:cubicBezTo>
                  <a:cubicBezTo>
                    <a:pt x="13" y="97"/>
                    <a:pt x="13" y="97"/>
                    <a:pt x="13" y="97"/>
                  </a:cubicBezTo>
                  <a:cubicBezTo>
                    <a:pt x="12" y="95"/>
                    <a:pt x="12" y="95"/>
                    <a:pt x="12" y="95"/>
                  </a:cubicBezTo>
                  <a:cubicBezTo>
                    <a:pt x="11" y="93"/>
                    <a:pt x="11" y="91"/>
                    <a:pt x="10" y="90"/>
                  </a:cubicBezTo>
                  <a:cubicBezTo>
                    <a:pt x="10" y="88"/>
                    <a:pt x="11" y="86"/>
                    <a:pt x="12" y="83"/>
                  </a:cubicBezTo>
                  <a:cubicBezTo>
                    <a:pt x="12" y="83"/>
                    <a:pt x="12" y="83"/>
                    <a:pt x="12" y="83"/>
                  </a:cubicBezTo>
                  <a:cubicBezTo>
                    <a:pt x="12" y="82"/>
                    <a:pt x="12" y="82"/>
                    <a:pt x="12" y="82"/>
                  </a:cubicBezTo>
                  <a:cubicBezTo>
                    <a:pt x="11" y="81"/>
                    <a:pt x="11" y="79"/>
                    <a:pt x="10" y="77"/>
                  </a:cubicBezTo>
                  <a:cubicBezTo>
                    <a:pt x="10" y="75"/>
                    <a:pt x="11" y="73"/>
                    <a:pt x="12" y="71"/>
                  </a:cubicBezTo>
                  <a:cubicBezTo>
                    <a:pt x="13" y="69"/>
                    <a:pt x="13" y="69"/>
                    <a:pt x="13" y="69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1" y="60"/>
                    <a:pt x="7" y="56"/>
                    <a:pt x="5" y="51"/>
                  </a:cubicBezTo>
                  <a:cubicBezTo>
                    <a:pt x="2" y="46"/>
                    <a:pt x="0" y="40"/>
                    <a:pt x="0" y="34"/>
                  </a:cubicBezTo>
                  <a:cubicBezTo>
                    <a:pt x="0" y="25"/>
                    <a:pt x="4" y="16"/>
                    <a:pt x="10" y="10"/>
                  </a:cubicBezTo>
                  <a:cubicBezTo>
                    <a:pt x="16" y="4"/>
                    <a:pt x="24" y="0"/>
                    <a:pt x="33" y="0"/>
                  </a:cubicBezTo>
                  <a:close/>
                  <a:moveTo>
                    <a:pt x="26" y="40"/>
                  </a:moveTo>
                  <a:cubicBezTo>
                    <a:pt x="27" y="41"/>
                    <a:pt x="27" y="41"/>
                    <a:pt x="28" y="41"/>
                  </a:cubicBezTo>
                  <a:cubicBezTo>
                    <a:pt x="28" y="41"/>
                    <a:pt x="29" y="41"/>
                    <a:pt x="30" y="40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2" y="41"/>
                    <a:pt x="32" y="41"/>
                    <a:pt x="33" y="41"/>
                  </a:cubicBezTo>
                  <a:cubicBezTo>
                    <a:pt x="34" y="41"/>
                    <a:pt x="35" y="41"/>
                    <a:pt x="35" y="40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7" y="41"/>
                    <a:pt x="38" y="41"/>
                    <a:pt x="39" y="41"/>
                  </a:cubicBezTo>
                  <a:cubicBezTo>
                    <a:pt x="40" y="41"/>
                    <a:pt x="41" y="41"/>
                    <a:pt x="42" y="40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39" y="52"/>
                    <a:pt x="39" y="52"/>
                    <a:pt x="39" y="52"/>
                  </a:cubicBezTo>
                  <a:cubicBezTo>
                    <a:pt x="39" y="67"/>
                    <a:pt x="39" y="67"/>
                    <a:pt x="39" y="67"/>
                  </a:cubicBezTo>
                  <a:cubicBezTo>
                    <a:pt x="44" y="66"/>
                    <a:pt x="44" y="66"/>
                    <a:pt x="44" y="66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44" y="58"/>
                    <a:pt x="44" y="58"/>
                    <a:pt x="44" y="58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50" y="55"/>
                    <a:pt x="54" y="52"/>
                    <a:pt x="56" y="47"/>
                  </a:cubicBezTo>
                  <a:cubicBezTo>
                    <a:pt x="59" y="44"/>
                    <a:pt x="60" y="39"/>
                    <a:pt x="60" y="34"/>
                  </a:cubicBezTo>
                  <a:cubicBezTo>
                    <a:pt x="60" y="27"/>
                    <a:pt x="57" y="20"/>
                    <a:pt x="52" y="15"/>
                  </a:cubicBezTo>
                  <a:cubicBezTo>
                    <a:pt x="47" y="10"/>
                    <a:pt x="41" y="7"/>
                    <a:pt x="33" y="7"/>
                  </a:cubicBezTo>
                  <a:cubicBezTo>
                    <a:pt x="26" y="7"/>
                    <a:pt x="19" y="10"/>
                    <a:pt x="15" y="15"/>
                  </a:cubicBezTo>
                  <a:cubicBezTo>
                    <a:pt x="10" y="20"/>
                    <a:pt x="7" y="27"/>
                    <a:pt x="7" y="34"/>
                  </a:cubicBezTo>
                  <a:cubicBezTo>
                    <a:pt x="7" y="39"/>
                    <a:pt x="8" y="44"/>
                    <a:pt x="11" y="48"/>
                  </a:cubicBezTo>
                  <a:cubicBezTo>
                    <a:pt x="13" y="52"/>
                    <a:pt x="17" y="55"/>
                    <a:pt x="21" y="58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3" y="61"/>
                    <a:pt x="23" y="61"/>
                    <a:pt x="23" y="61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9" y="67"/>
                    <a:pt x="29" y="67"/>
                    <a:pt x="29" y="67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6" y="40"/>
                    <a:pt x="26" y="40"/>
                    <a:pt x="26" y="40"/>
                  </a:cubicBezTo>
                  <a:close/>
                  <a:moveTo>
                    <a:pt x="40" y="43"/>
                  </a:moveTo>
                  <a:cubicBezTo>
                    <a:pt x="40" y="43"/>
                    <a:pt x="40" y="43"/>
                    <a:pt x="39" y="43"/>
                  </a:cubicBezTo>
                  <a:cubicBezTo>
                    <a:pt x="38" y="43"/>
                    <a:pt x="37" y="43"/>
                    <a:pt x="36" y="42"/>
                  </a:cubicBezTo>
                  <a:cubicBezTo>
                    <a:pt x="35" y="42"/>
                    <a:pt x="34" y="43"/>
                    <a:pt x="33" y="43"/>
                  </a:cubicBezTo>
                  <a:cubicBezTo>
                    <a:pt x="32" y="43"/>
                    <a:pt x="31" y="42"/>
                    <a:pt x="30" y="42"/>
                  </a:cubicBezTo>
                  <a:cubicBezTo>
                    <a:pt x="29" y="42"/>
                    <a:pt x="28" y="43"/>
                    <a:pt x="28" y="43"/>
                  </a:cubicBezTo>
                  <a:cubicBezTo>
                    <a:pt x="27" y="43"/>
                    <a:pt x="27" y="43"/>
                    <a:pt x="27" y="42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40" y="43"/>
                    <a:pt x="40" y="43"/>
                    <a:pt x="40" y="43"/>
                  </a:cubicBezTo>
                  <a:close/>
                  <a:moveTo>
                    <a:pt x="43" y="96"/>
                  </a:moveTo>
                  <a:cubicBezTo>
                    <a:pt x="24" y="98"/>
                    <a:pt x="24" y="98"/>
                    <a:pt x="24" y="98"/>
                  </a:cubicBezTo>
                  <a:cubicBezTo>
                    <a:pt x="25" y="103"/>
                    <a:pt x="29" y="106"/>
                    <a:pt x="34" y="106"/>
                  </a:cubicBezTo>
                  <a:cubicBezTo>
                    <a:pt x="39" y="106"/>
                    <a:pt x="43" y="102"/>
                    <a:pt x="43" y="97"/>
                  </a:cubicBezTo>
                  <a:cubicBezTo>
                    <a:pt x="43" y="97"/>
                    <a:pt x="43" y="97"/>
                    <a:pt x="43" y="96"/>
                  </a:cubicBezTo>
                  <a:close/>
                  <a:moveTo>
                    <a:pt x="50" y="85"/>
                  </a:moveTo>
                  <a:cubicBezTo>
                    <a:pt x="17" y="88"/>
                    <a:pt x="17" y="88"/>
                    <a:pt x="17" y="88"/>
                  </a:cubicBezTo>
                  <a:cubicBezTo>
                    <a:pt x="17" y="89"/>
                    <a:pt x="17" y="89"/>
                    <a:pt x="17" y="89"/>
                  </a:cubicBezTo>
                  <a:cubicBezTo>
                    <a:pt x="17" y="89"/>
                    <a:pt x="17" y="90"/>
                    <a:pt x="17" y="90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50" y="86"/>
                    <a:pt x="50" y="86"/>
                  </a:cubicBezTo>
                  <a:cubicBezTo>
                    <a:pt x="50" y="86"/>
                    <a:pt x="50" y="86"/>
                    <a:pt x="50" y="85"/>
                  </a:cubicBezTo>
                  <a:close/>
                  <a:moveTo>
                    <a:pt x="50" y="73"/>
                  </a:moveTo>
                  <a:cubicBezTo>
                    <a:pt x="17" y="76"/>
                    <a:pt x="17" y="76"/>
                    <a:pt x="17" y="76"/>
                  </a:cubicBezTo>
                  <a:cubicBezTo>
                    <a:pt x="17" y="76"/>
                    <a:pt x="17" y="76"/>
                    <a:pt x="17" y="77"/>
                  </a:cubicBezTo>
                  <a:cubicBezTo>
                    <a:pt x="17" y="77"/>
                    <a:pt x="17" y="77"/>
                    <a:pt x="17" y="77"/>
                  </a:cubicBezTo>
                  <a:cubicBezTo>
                    <a:pt x="50" y="74"/>
                    <a:pt x="50" y="74"/>
                    <a:pt x="50" y="74"/>
                  </a:cubicBezTo>
                  <a:cubicBezTo>
                    <a:pt x="50" y="74"/>
                    <a:pt x="50" y="74"/>
                    <a:pt x="50" y="73"/>
                  </a:cubicBezTo>
                  <a:cubicBezTo>
                    <a:pt x="50" y="73"/>
                    <a:pt x="50" y="73"/>
                    <a:pt x="50" y="73"/>
                  </a:cubicBezTo>
                  <a:close/>
                </a:path>
              </a:pathLst>
            </a:custGeom>
            <a:solidFill>
              <a:srgbClr val="08378C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285720" y="714362"/>
            <a:ext cx="83582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/>
              <a:t>财务公司</a:t>
            </a:r>
            <a:r>
              <a:rPr lang="en-US" altLang="zh-CN" sz="2400" b="1" dirty="0" smtClean="0"/>
              <a:t>——</a:t>
            </a:r>
            <a:r>
              <a:rPr lang="zh-CN" altLang="en-US" sz="2400" b="1" dirty="0" smtClean="0"/>
              <a:t>以加强企业集团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资金集中管理</a:t>
            </a:r>
            <a:r>
              <a:rPr lang="zh-CN" altLang="en-US" sz="2400" b="1" dirty="0" smtClean="0"/>
              <a:t>和提高企业集团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资金使用效率</a:t>
            </a:r>
            <a:r>
              <a:rPr lang="zh-CN" altLang="en-US" sz="2400" b="1" dirty="0" smtClean="0"/>
              <a:t>为目的，为集团成员单位提供金融管理和服务</a:t>
            </a:r>
            <a:endParaRPr lang="zh-CN" altLang="en-US" sz="2400" b="1" dirty="0"/>
          </a:p>
        </p:txBody>
      </p:sp>
      <p:grpSp>
        <p:nvGrpSpPr>
          <p:cNvPr id="18" name="组合 17"/>
          <p:cNvGrpSpPr>
            <a:grpSpLocks/>
          </p:cNvGrpSpPr>
          <p:nvPr/>
        </p:nvGrpSpPr>
        <p:grpSpPr bwMode="auto">
          <a:xfrm rot="10800000">
            <a:off x="8086365" y="179400"/>
            <a:ext cx="369142" cy="239261"/>
            <a:chOff x="3017520" y="601990"/>
            <a:chExt cx="491490" cy="414010"/>
          </a:xfrm>
        </p:grpSpPr>
        <p:sp>
          <p:nvSpPr>
            <p:cNvPr id="19" name="燕尾形 18"/>
            <p:cNvSpPr/>
            <p:nvPr/>
          </p:nvSpPr>
          <p:spPr>
            <a:xfrm>
              <a:off x="3017520" y="601990"/>
              <a:ext cx="198181" cy="414010"/>
            </a:xfrm>
            <a:prstGeom prst="chevron">
              <a:avLst/>
            </a:prstGeom>
            <a:solidFill>
              <a:srgbClr val="82D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0" name="燕尾形 19"/>
            <p:cNvSpPr/>
            <p:nvPr/>
          </p:nvSpPr>
          <p:spPr>
            <a:xfrm>
              <a:off x="3164967" y="601990"/>
              <a:ext cx="196596" cy="414010"/>
            </a:xfrm>
            <a:prstGeom prst="chevron">
              <a:avLst/>
            </a:prstGeom>
            <a:solidFill>
              <a:srgbClr val="22BD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1" name="燕尾形 20"/>
            <p:cNvSpPr/>
            <p:nvPr/>
          </p:nvSpPr>
          <p:spPr>
            <a:xfrm>
              <a:off x="3310828" y="601990"/>
              <a:ext cx="198182" cy="414010"/>
            </a:xfrm>
            <a:prstGeom prst="chevron">
              <a:avLst/>
            </a:prstGeom>
            <a:solidFill>
              <a:srgbClr val="159D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86122278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9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12"/>
          <p:cNvSpPr>
            <a:spLocks/>
          </p:cNvSpPr>
          <p:nvPr/>
        </p:nvSpPr>
        <p:spPr bwMode="auto">
          <a:xfrm>
            <a:off x="389462" y="745321"/>
            <a:ext cx="396324" cy="397669"/>
          </a:xfrm>
          <a:custGeom>
            <a:avLst/>
            <a:gdLst>
              <a:gd name="T0" fmla="*/ 0 w 1446"/>
              <a:gd name="T1" fmla="*/ 0 h 1446"/>
              <a:gd name="T2" fmla="*/ 1446 w 1446"/>
              <a:gd name="T3" fmla="*/ 0 h 1446"/>
              <a:gd name="T4" fmla="*/ 1446 w 1446"/>
              <a:gd name="T5" fmla="*/ 458 h 1446"/>
              <a:gd name="T6" fmla="*/ 438 w 1446"/>
              <a:gd name="T7" fmla="*/ 458 h 1446"/>
              <a:gd name="T8" fmla="*/ 438 w 1446"/>
              <a:gd name="T9" fmla="*/ 1446 h 1446"/>
              <a:gd name="T10" fmla="*/ 0 w 1446"/>
              <a:gd name="T11" fmla="*/ 1446 h 1446"/>
              <a:gd name="T12" fmla="*/ 0 w 1446"/>
              <a:gd name="T13" fmla="*/ 0 h 1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46" h="1446">
                <a:moveTo>
                  <a:pt x="0" y="0"/>
                </a:moveTo>
                <a:lnTo>
                  <a:pt x="1446" y="0"/>
                </a:lnTo>
                <a:lnTo>
                  <a:pt x="1446" y="458"/>
                </a:lnTo>
                <a:lnTo>
                  <a:pt x="438" y="458"/>
                </a:lnTo>
                <a:lnTo>
                  <a:pt x="438" y="1446"/>
                </a:lnTo>
                <a:lnTo>
                  <a:pt x="0" y="1446"/>
                </a:lnTo>
                <a:lnTo>
                  <a:pt x="0" y="0"/>
                </a:lnTo>
                <a:close/>
              </a:path>
            </a:pathLst>
          </a:custGeom>
          <a:solidFill>
            <a:srgbClr val="08378C"/>
          </a:solidFill>
          <a:ln>
            <a:noFill/>
          </a:ln>
          <a:extLst/>
        </p:spPr>
        <p:txBody>
          <a:bodyPr lIns="68562" tIns="34281" rIns="68562" bIns="34281"/>
          <a:lstStyle/>
          <a:p>
            <a:endParaRPr lang="zh-CN" altLang="en-US"/>
          </a:p>
        </p:txBody>
      </p:sp>
      <p:sp>
        <p:nvSpPr>
          <p:cNvPr id="9" name="Freeform 12"/>
          <p:cNvSpPr>
            <a:spLocks/>
          </p:cNvSpPr>
          <p:nvPr/>
        </p:nvSpPr>
        <p:spPr bwMode="auto">
          <a:xfrm flipH="1" flipV="1">
            <a:off x="8429652" y="4214824"/>
            <a:ext cx="396324" cy="397669"/>
          </a:xfrm>
          <a:custGeom>
            <a:avLst/>
            <a:gdLst>
              <a:gd name="T0" fmla="*/ 0 w 1446"/>
              <a:gd name="T1" fmla="*/ 0 h 1446"/>
              <a:gd name="T2" fmla="*/ 1446 w 1446"/>
              <a:gd name="T3" fmla="*/ 0 h 1446"/>
              <a:gd name="T4" fmla="*/ 1446 w 1446"/>
              <a:gd name="T5" fmla="*/ 458 h 1446"/>
              <a:gd name="T6" fmla="*/ 438 w 1446"/>
              <a:gd name="T7" fmla="*/ 458 h 1446"/>
              <a:gd name="T8" fmla="*/ 438 w 1446"/>
              <a:gd name="T9" fmla="*/ 1446 h 1446"/>
              <a:gd name="T10" fmla="*/ 0 w 1446"/>
              <a:gd name="T11" fmla="*/ 1446 h 1446"/>
              <a:gd name="T12" fmla="*/ 0 w 1446"/>
              <a:gd name="T13" fmla="*/ 0 h 1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46" h="1446">
                <a:moveTo>
                  <a:pt x="0" y="0"/>
                </a:moveTo>
                <a:lnTo>
                  <a:pt x="1446" y="0"/>
                </a:lnTo>
                <a:lnTo>
                  <a:pt x="1446" y="458"/>
                </a:lnTo>
                <a:lnTo>
                  <a:pt x="438" y="458"/>
                </a:lnTo>
                <a:lnTo>
                  <a:pt x="438" y="1446"/>
                </a:lnTo>
                <a:lnTo>
                  <a:pt x="0" y="1446"/>
                </a:lnTo>
                <a:lnTo>
                  <a:pt x="0" y="0"/>
                </a:lnTo>
                <a:close/>
              </a:path>
            </a:pathLst>
          </a:custGeom>
          <a:solidFill>
            <a:srgbClr val="08378C"/>
          </a:solidFill>
          <a:ln>
            <a:noFill/>
          </a:ln>
          <a:extLst/>
        </p:spPr>
        <p:txBody>
          <a:bodyPr lIns="68562" tIns="34281" rIns="68562" bIns="34281"/>
          <a:lstStyle/>
          <a:p>
            <a:endParaRPr lang="zh-CN" altLang="en-US"/>
          </a:p>
        </p:txBody>
      </p:sp>
      <p:grpSp>
        <p:nvGrpSpPr>
          <p:cNvPr id="10" name="组合 11"/>
          <p:cNvGrpSpPr>
            <a:grpSpLocks/>
          </p:cNvGrpSpPr>
          <p:nvPr/>
        </p:nvGrpSpPr>
        <p:grpSpPr bwMode="auto">
          <a:xfrm rot="10800000">
            <a:off x="8143900" y="214296"/>
            <a:ext cx="369142" cy="239261"/>
            <a:chOff x="3017520" y="601990"/>
            <a:chExt cx="491490" cy="414010"/>
          </a:xfrm>
        </p:grpSpPr>
        <p:sp>
          <p:nvSpPr>
            <p:cNvPr id="11" name="燕尾形 10"/>
            <p:cNvSpPr/>
            <p:nvPr/>
          </p:nvSpPr>
          <p:spPr>
            <a:xfrm>
              <a:off x="3017520" y="601990"/>
              <a:ext cx="198181" cy="414010"/>
            </a:xfrm>
            <a:prstGeom prst="chevron">
              <a:avLst/>
            </a:prstGeom>
            <a:solidFill>
              <a:srgbClr val="82D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12" name="燕尾形 11"/>
            <p:cNvSpPr/>
            <p:nvPr/>
          </p:nvSpPr>
          <p:spPr>
            <a:xfrm>
              <a:off x="3164967" y="601990"/>
              <a:ext cx="196596" cy="414010"/>
            </a:xfrm>
            <a:prstGeom prst="chevron">
              <a:avLst/>
            </a:prstGeom>
            <a:solidFill>
              <a:srgbClr val="22BD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燕尾形 12"/>
            <p:cNvSpPr/>
            <p:nvPr/>
          </p:nvSpPr>
          <p:spPr>
            <a:xfrm>
              <a:off x="3310828" y="601990"/>
              <a:ext cx="198182" cy="414010"/>
            </a:xfrm>
            <a:prstGeom prst="chevron">
              <a:avLst/>
            </a:prstGeom>
            <a:solidFill>
              <a:srgbClr val="159D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>
                <a:solidFill>
                  <a:prstClr val="black"/>
                </a:solidFill>
              </a:endParaRPr>
            </a:p>
          </p:txBody>
        </p:sp>
      </p:grpSp>
      <p:pic>
        <p:nvPicPr>
          <p:cNvPr id="14" name="图片 13" descr="QQ图片201612271701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857238"/>
            <a:ext cx="4000528" cy="3571900"/>
          </a:xfrm>
          <a:prstGeom prst="rect">
            <a:avLst/>
          </a:prstGeom>
        </p:spPr>
      </p:pic>
      <p:pic>
        <p:nvPicPr>
          <p:cNvPr id="17" name="图片 16" descr="QQ图片2016122717010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629" y="857238"/>
            <a:ext cx="3714776" cy="36433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71190043"/>
      </p:ext>
    </p:extLst>
  </p:cSld>
  <p:clrMapOvr>
    <a:masterClrMapping/>
  </p:clrMapOvr>
  <p:transition spd="slow" advClick="0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6836E-6 -3.7037E-7 L 0.36686 0.15278 " pathEditMode="relative" rAng="0" ptsTypes="AA">
                                      <p:cBhvr>
                                        <p:cTn id="8" dur="500" spd="-999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18343" y="763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85742E-7 -3.33333E-6 L -0.39495 -0.11018 " pathEditMode="relative" rAng="0" ptsTypes="AA">
                                      <p:cBhvr>
                                        <p:cTn id="12" dur="500" spd="-999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19748" y="-5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1"/>
          <p:cNvGrpSpPr>
            <a:grpSpLocks/>
          </p:cNvGrpSpPr>
          <p:nvPr/>
        </p:nvGrpSpPr>
        <p:grpSpPr bwMode="auto">
          <a:xfrm rot="10800000">
            <a:off x="8143900" y="214296"/>
            <a:ext cx="369142" cy="239261"/>
            <a:chOff x="3017520" y="601990"/>
            <a:chExt cx="491490" cy="414010"/>
          </a:xfrm>
        </p:grpSpPr>
        <p:sp>
          <p:nvSpPr>
            <p:cNvPr id="11" name="燕尾形 10"/>
            <p:cNvSpPr/>
            <p:nvPr/>
          </p:nvSpPr>
          <p:spPr>
            <a:xfrm>
              <a:off x="3017520" y="601990"/>
              <a:ext cx="198181" cy="414010"/>
            </a:xfrm>
            <a:prstGeom prst="chevron">
              <a:avLst/>
            </a:prstGeom>
            <a:solidFill>
              <a:srgbClr val="82D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12" name="燕尾形 11"/>
            <p:cNvSpPr/>
            <p:nvPr/>
          </p:nvSpPr>
          <p:spPr>
            <a:xfrm>
              <a:off x="3164967" y="601990"/>
              <a:ext cx="196596" cy="414010"/>
            </a:xfrm>
            <a:prstGeom prst="chevron">
              <a:avLst/>
            </a:prstGeom>
            <a:solidFill>
              <a:srgbClr val="22BD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燕尾形 12"/>
            <p:cNvSpPr/>
            <p:nvPr/>
          </p:nvSpPr>
          <p:spPr>
            <a:xfrm>
              <a:off x="3310828" y="601990"/>
              <a:ext cx="198182" cy="414010"/>
            </a:xfrm>
            <a:prstGeom prst="chevron">
              <a:avLst/>
            </a:prstGeom>
            <a:solidFill>
              <a:srgbClr val="159D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>
                <a:solidFill>
                  <a:prstClr val="black"/>
                </a:solidFill>
              </a:endParaRPr>
            </a:p>
          </p:txBody>
        </p:sp>
      </p:grpSp>
      <p:pic>
        <p:nvPicPr>
          <p:cNvPr id="7" name="图片 6" descr="QQ图片2016121319325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714362"/>
            <a:ext cx="3214709" cy="4286280"/>
          </a:xfrm>
          <a:prstGeom prst="rect">
            <a:avLst/>
          </a:prstGeom>
        </p:spPr>
      </p:pic>
      <p:pic>
        <p:nvPicPr>
          <p:cNvPr id="8" name="图片 7" descr="未命名_meitu_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4810" y="714362"/>
            <a:ext cx="4000528" cy="435766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71190043"/>
      </p:ext>
    </p:extLst>
  </p:cSld>
  <p:clrMapOvr>
    <a:masterClrMapping/>
  </p:clrMapOvr>
  <p:transition spd="slow" advClick="0" advTm="0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1"/>
          <p:cNvGrpSpPr>
            <a:grpSpLocks/>
          </p:cNvGrpSpPr>
          <p:nvPr/>
        </p:nvGrpSpPr>
        <p:grpSpPr bwMode="auto">
          <a:xfrm rot="10800000">
            <a:off x="8143900" y="214296"/>
            <a:ext cx="369142" cy="239261"/>
            <a:chOff x="3017520" y="601990"/>
            <a:chExt cx="491490" cy="414010"/>
          </a:xfrm>
        </p:grpSpPr>
        <p:sp>
          <p:nvSpPr>
            <p:cNvPr id="11" name="燕尾形 10"/>
            <p:cNvSpPr/>
            <p:nvPr/>
          </p:nvSpPr>
          <p:spPr>
            <a:xfrm>
              <a:off x="3017520" y="601990"/>
              <a:ext cx="198181" cy="414010"/>
            </a:xfrm>
            <a:prstGeom prst="chevron">
              <a:avLst/>
            </a:prstGeom>
            <a:solidFill>
              <a:srgbClr val="82D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12" name="燕尾形 11"/>
            <p:cNvSpPr/>
            <p:nvPr/>
          </p:nvSpPr>
          <p:spPr>
            <a:xfrm>
              <a:off x="3164967" y="601990"/>
              <a:ext cx="196596" cy="414010"/>
            </a:xfrm>
            <a:prstGeom prst="chevron">
              <a:avLst/>
            </a:prstGeom>
            <a:solidFill>
              <a:srgbClr val="22BD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燕尾形 12"/>
            <p:cNvSpPr/>
            <p:nvPr/>
          </p:nvSpPr>
          <p:spPr>
            <a:xfrm>
              <a:off x="3310828" y="601990"/>
              <a:ext cx="198182" cy="414010"/>
            </a:xfrm>
            <a:prstGeom prst="chevron">
              <a:avLst/>
            </a:prstGeom>
            <a:solidFill>
              <a:srgbClr val="159D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>
                <a:solidFill>
                  <a:prstClr val="black"/>
                </a:solidFill>
              </a:endParaRPr>
            </a:p>
          </p:txBody>
        </p:sp>
      </p:grpSp>
      <p:pic>
        <p:nvPicPr>
          <p:cNvPr id="10" name="图片 9" descr="6YPP0HE~F27YAS{7Q6}IK7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785800"/>
            <a:ext cx="8001056" cy="421484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71190043"/>
      </p:ext>
    </p:extLst>
  </p:cSld>
  <p:clrMapOvr>
    <a:masterClrMapping/>
  </p:clrMapOvr>
  <p:transition spd="slow" advClick="0" advTm="0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1"/>
          <p:cNvGrpSpPr>
            <a:grpSpLocks/>
          </p:cNvGrpSpPr>
          <p:nvPr/>
        </p:nvGrpSpPr>
        <p:grpSpPr bwMode="auto">
          <a:xfrm rot="10800000">
            <a:off x="8143900" y="214296"/>
            <a:ext cx="369142" cy="239261"/>
            <a:chOff x="3017520" y="601990"/>
            <a:chExt cx="491490" cy="414010"/>
          </a:xfrm>
        </p:grpSpPr>
        <p:sp>
          <p:nvSpPr>
            <p:cNvPr id="11" name="燕尾形 10"/>
            <p:cNvSpPr/>
            <p:nvPr/>
          </p:nvSpPr>
          <p:spPr>
            <a:xfrm>
              <a:off x="3017520" y="601990"/>
              <a:ext cx="198181" cy="414010"/>
            </a:xfrm>
            <a:prstGeom prst="chevron">
              <a:avLst/>
            </a:prstGeom>
            <a:solidFill>
              <a:srgbClr val="82D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12" name="燕尾形 11"/>
            <p:cNvSpPr/>
            <p:nvPr/>
          </p:nvSpPr>
          <p:spPr>
            <a:xfrm>
              <a:off x="3164967" y="601990"/>
              <a:ext cx="196596" cy="414010"/>
            </a:xfrm>
            <a:prstGeom prst="chevron">
              <a:avLst/>
            </a:prstGeom>
            <a:solidFill>
              <a:srgbClr val="22BD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燕尾形 12"/>
            <p:cNvSpPr/>
            <p:nvPr/>
          </p:nvSpPr>
          <p:spPr>
            <a:xfrm>
              <a:off x="3310828" y="601990"/>
              <a:ext cx="198182" cy="414010"/>
            </a:xfrm>
            <a:prstGeom prst="chevron">
              <a:avLst/>
            </a:prstGeom>
            <a:solidFill>
              <a:srgbClr val="159D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>
                <a:solidFill>
                  <a:prstClr val="black"/>
                </a:solidFill>
              </a:endParaRPr>
            </a:p>
          </p:txBody>
        </p:sp>
      </p:grpSp>
      <p:pic>
        <p:nvPicPr>
          <p:cNvPr id="8" name="图片 7" descr="CQ$$BUF6@6V8N$JS2U(@]B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714362"/>
            <a:ext cx="7929618" cy="425768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71190043"/>
      </p:ext>
    </p:extLst>
  </p:cSld>
  <p:clrMapOvr>
    <a:masterClrMapping/>
  </p:clrMapOvr>
  <p:transition spd="slow" advClick="0" advTm="0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QQ图片2016122717061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785800"/>
            <a:ext cx="8143932" cy="4000528"/>
          </a:xfrm>
          <a:prstGeom prst="rect">
            <a:avLst/>
          </a:prstGeom>
        </p:spPr>
      </p:pic>
    </p:spTree>
  </p:cSld>
  <p:clrMapOvr>
    <a:masterClrMapping/>
  </p:clrMapOvr>
  <p:transition spd="slow" advClick="0" advTm="0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1"/>
          <p:cNvGrpSpPr>
            <a:grpSpLocks/>
          </p:cNvGrpSpPr>
          <p:nvPr/>
        </p:nvGrpSpPr>
        <p:grpSpPr bwMode="auto">
          <a:xfrm rot="10800000">
            <a:off x="8143900" y="214296"/>
            <a:ext cx="369142" cy="239261"/>
            <a:chOff x="3017520" y="601990"/>
            <a:chExt cx="491490" cy="414010"/>
          </a:xfrm>
        </p:grpSpPr>
        <p:sp>
          <p:nvSpPr>
            <p:cNvPr id="11" name="燕尾形 10"/>
            <p:cNvSpPr/>
            <p:nvPr/>
          </p:nvSpPr>
          <p:spPr>
            <a:xfrm>
              <a:off x="3017520" y="601990"/>
              <a:ext cx="198181" cy="414010"/>
            </a:xfrm>
            <a:prstGeom prst="chevron">
              <a:avLst/>
            </a:prstGeom>
            <a:solidFill>
              <a:srgbClr val="82D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12" name="燕尾形 11"/>
            <p:cNvSpPr/>
            <p:nvPr/>
          </p:nvSpPr>
          <p:spPr>
            <a:xfrm>
              <a:off x="3164967" y="601990"/>
              <a:ext cx="196596" cy="414010"/>
            </a:xfrm>
            <a:prstGeom prst="chevron">
              <a:avLst/>
            </a:prstGeom>
            <a:solidFill>
              <a:srgbClr val="22BD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燕尾形 12"/>
            <p:cNvSpPr/>
            <p:nvPr/>
          </p:nvSpPr>
          <p:spPr>
            <a:xfrm>
              <a:off x="3310828" y="601990"/>
              <a:ext cx="198182" cy="414010"/>
            </a:xfrm>
            <a:prstGeom prst="chevron">
              <a:avLst/>
            </a:prstGeom>
            <a:solidFill>
              <a:srgbClr val="159D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>
                <a:solidFill>
                  <a:prstClr val="black"/>
                </a:solidFill>
              </a:endParaRPr>
            </a:p>
          </p:txBody>
        </p:sp>
      </p:grpSp>
      <p:pic>
        <p:nvPicPr>
          <p:cNvPr id="2049" name="Picture 1" descr="C:\Users\wangxifang\Documents\Tencent Files\553105079\Image\C2C\)4NG7`WRJF~6B_4SL7SI1MV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857238"/>
            <a:ext cx="4929222" cy="3929090"/>
          </a:xfrm>
          <a:prstGeom prst="rect">
            <a:avLst/>
          </a:prstGeom>
          <a:noFill/>
        </p:spPr>
      </p:pic>
      <p:grpSp>
        <p:nvGrpSpPr>
          <p:cNvPr id="112" name="Group 85"/>
          <p:cNvGrpSpPr>
            <a:grpSpLocks noChangeAspect="1"/>
          </p:cNvGrpSpPr>
          <p:nvPr/>
        </p:nvGrpSpPr>
        <p:grpSpPr bwMode="auto">
          <a:xfrm>
            <a:off x="887416" y="2023277"/>
            <a:ext cx="2058988" cy="2087563"/>
            <a:chOff x="1312" y="1010"/>
            <a:chExt cx="1297" cy="1315"/>
          </a:xfrm>
          <a:solidFill>
            <a:srgbClr val="8FB5F9"/>
          </a:solidFill>
        </p:grpSpPr>
        <p:sp>
          <p:nvSpPr>
            <p:cNvPr id="113" name="Rectangle 87"/>
            <p:cNvSpPr>
              <a:spLocks noChangeArrowheads="1"/>
            </p:cNvSpPr>
            <p:nvPr/>
          </p:nvSpPr>
          <p:spPr bwMode="auto">
            <a:xfrm>
              <a:off x="1312" y="2138"/>
              <a:ext cx="432" cy="187"/>
            </a:xfrm>
            <a:prstGeom prst="rect">
              <a:avLst/>
            </a:prstGeom>
            <a:grpFill/>
            <a:ln w="9525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/>
              </a:endParaRPr>
            </a:p>
          </p:txBody>
        </p:sp>
        <p:sp>
          <p:nvSpPr>
            <p:cNvPr id="114" name="Rectangle 88"/>
            <p:cNvSpPr>
              <a:spLocks noChangeArrowheads="1"/>
            </p:cNvSpPr>
            <p:nvPr/>
          </p:nvSpPr>
          <p:spPr bwMode="auto">
            <a:xfrm>
              <a:off x="1741" y="1992"/>
              <a:ext cx="430" cy="333"/>
            </a:xfrm>
            <a:prstGeom prst="rect">
              <a:avLst/>
            </a:prstGeom>
            <a:grpFill/>
            <a:ln w="9525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/>
              </a:endParaRPr>
            </a:p>
          </p:txBody>
        </p:sp>
        <p:sp>
          <p:nvSpPr>
            <p:cNvPr id="115" name="Rectangle 89"/>
            <p:cNvSpPr>
              <a:spLocks noChangeArrowheads="1"/>
            </p:cNvSpPr>
            <p:nvPr/>
          </p:nvSpPr>
          <p:spPr bwMode="auto">
            <a:xfrm>
              <a:off x="2171" y="2086"/>
              <a:ext cx="429" cy="239"/>
            </a:xfrm>
            <a:prstGeom prst="rect">
              <a:avLst/>
            </a:prstGeom>
            <a:grpFill/>
            <a:ln w="9525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/>
              </a:endParaRPr>
            </a:p>
          </p:txBody>
        </p:sp>
        <p:sp>
          <p:nvSpPr>
            <p:cNvPr id="116" name="Freeform 92"/>
            <p:cNvSpPr>
              <a:spLocks/>
            </p:cNvSpPr>
            <p:nvPr/>
          </p:nvSpPr>
          <p:spPr bwMode="auto">
            <a:xfrm>
              <a:off x="1449" y="1662"/>
              <a:ext cx="157" cy="155"/>
            </a:xfrm>
            <a:custGeom>
              <a:avLst/>
              <a:gdLst/>
              <a:ahLst/>
              <a:cxnLst>
                <a:cxn ang="0">
                  <a:pos x="55" y="121"/>
                </a:cxn>
                <a:cxn ang="0">
                  <a:pos x="111" y="61"/>
                </a:cxn>
                <a:cxn ang="0">
                  <a:pos x="55" y="0"/>
                </a:cxn>
                <a:cxn ang="0">
                  <a:pos x="0" y="61"/>
                </a:cxn>
                <a:cxn ang="0">
                  <a:pos x="55" y="121"/>
                </a:cxn>
              </a:cxnLst>
              <a:rect l="0" t="0" r="r" b="b"/>
              <a:pathLst>
                <a:path w="111" h="121">
                  <a:moveTo>
                    <a:pt x="55" y="121"/>
                  </a:moveTo>
                  <a:cubicBezTo>
                    <a:pt x="87" y="121"/>
                    <a:pt x="111" y="95"/>
                    <a:pt x="111" y="61"/>
                  </a:cubicBezTo>
                  <a:cubicBezTo>
                    <a:pt x="111" y="29"/>
                    <a:pt x="87" y="0"/>
                    <a:pt x="55" y="0"/>
                  </a:cubicBezTo>
                  <a:cubicBezTo>
                    <a:pt x="25" y="0"/>
                    <a:pt x="0" y="29"/>
                    <a:pt x="0" y="61"/>
                  </a:cubicBezTo>
                  <a:cubicBezTo>
                    <a:pt x="0" y="95"/>
                    <a:pt x="25" y="121"/>
                    <a:pt x="55" y="121"/>
                  </a:cubicBezTo>
                  <a:close/>
                </a:path>
              </a:pathLst>
            </a:custGeom>
            <a:solidFill>
              <a:srgbClr val="08378C"/>
            </a:solidFill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/>
              </a:endParaRPr>
            </a:p>
          </p:txBody>
        </p:sp>
        <p:sp>
          <p:nvSpPr>
            <p:cNvPr id="117" name="Freeform 93"/>
            <p:cNvSpPr>
              <a:spLocks/>
            </p:cNvSpPr>
            <p:nvPr/>
          </p:nvSpPr>
          <p:spPr bwMode="auto">
            <a:xfrm>
              <a:off x="1582" y="2056"/>
              <a:ext cx="80" cy="208"/>
            </a:xfrm>
            <a:custGeom>
              <a:avLst/>
              <a:gdLst/>
              <a:ahLst/>
              <a:cxnLst>
                <a:cxn ang="0">
                  <a:pos x="31" y="18"/>
                </a:cxn>
                <a:cxn ang="0">
                  <a:pos x="15" y="0"/>
                </a:cxn>
                <a:cxn ang="0">
                  <a:pos x="0" y="26"/>
                </a:cxn>
                <a:cxn ang="0">
                  <a:pos x="0" y="135"/>
                </a:cxn>
                <a:cxn ang="0">
                  <a:pos x="26" y="162"/>
                </a:cxn>
                <a:cxn ang="0">
                  <a:pos x="33" y="162"/>
                </a:cxn>
                <a:cxn ang="0">
                  <a:pos x="57" y="135"/>
                </a:cxn>
                <a:cxn ang="0">
                  <a:pos x="57" y="26"/>
                </a:cxn>
                <a:cxn ang="0">
                  <a:pos x="57" y="18"/>
                </a:cxn>
                <a:cxn ang="0">
                  <a:pos x="31" y="18"/>
                </a:cxn>
              </a:cxnLst>
              <a:rect l="0" t="0" r="r" b="b"/>
              <a:pathLst>
                <a:path w="57" h="162">
                  <a:moveTo>
                    <a:pt x="31" y="18"/>
                  </a:moveTo>
                  <a:cubicBezTo>
                    <a:pt x="24" y="15"/>
                    <a:pt x="19" y="8"/>
                    <a:pt x="15" y="0"/>
                  </a:cubicBezTo>
                  <a:cubicBezTo>
                    <a:pt x="5" y="4"/>
                    <a:pt x="0" y="15"/>
                    <a:pt x="0" y="26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0" y="149"/>
                    <a:pt x="11" y="162"/>
                    <a:pt x="26" y="162"/>
                  </a:cubicBezTo>
                  <a:cubicBezTo>
                    <a:pt x="33" y="162"/>
                    <a:pt x="33" y="162"/>
                    <a:pt x="33" y="162"/>
                  </a:cubicBezTo>
                  <a:cubicBezTo>
                    <a:pt x="47" y="162"/>
                    <a:pt x="57" y="149"/>
                    <a:pt x="57" y="135"/>
                  </a:cubicBezTo>
                  <a:cubicBezTo>
                    <a:pt x="57" y="26"/>
                    <a:pt x="57" y="26"/>
                    <a:pt x="57" y="26"/>
                  </a:cubicBezTo>
                  <a:cubicBezTo>
                    <a:pt x="57" y="25"/>
                    <a:pt x="57" y="23"/>
                    <a:pt x="57" y="18"/>
                  </a:cubicBezTo>
                  <a:cubicBezTo>
                    <a:pt x="49" y="23"/>
                    <a:pt x="40" y="23"/>
                    <a:pt x="31" y="18"/>
                  </a:cubicBezTo>
                  <a:close/>
                </a:path>
              </a:pathLst>
            </a:custGeom>
            <a:solidFill>
              <a:srgbClr val="08378C"/>
            </a:solidFill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/>
              </a:endParaRPr>
            </a:p>
          </p:txBody>
        </p:sp>
        <p:sp>
          <p:nvSpPr>
            <p:cNvPr id="118" name="Freeform 94"/>
            <p:cNvSpPr>
              <a:spLocks/>
            </p:cNvSpPr>
            <p:nvPr/>
          </p:nvSpPr>
          <p:spPr bwMode="auto">
            <a:xfrm>
              <a:off x="1385" y="2061"/>
              <a:ext cx="84" cy="203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33" y="16"/>
                </a:cxn>
                <a:cxn ang="0">
                  <a:pos x="2" y="14"/>
                </a:cxn>
                <a:cxn ang="0">
                  <a:pos x="0" y="22"/>
                </a:cxn>
                <a:cxn ang="0">
                  <a:pos x="0" y="131"/>
                </a:cxn>
                <a:cxn ang="0">
                  <a:pos x="26" y="158"/>
                </a:cxn>
                <a:cxn ang="0">
                  <a:pos x="33" y="158"/>
                </a:cxn>
                <a:cxn ang="0">
                  <a:pos x="59" y="131"/>
                </a:cxn>
                <a:cxn ang="0">
                  <a:pos x="59" y="22"/>
                </a:cxn>
                <a:cxn ang="0">
                  <a:pos x="48" y="0"/>
                </a:cxn>
              </a:cxnLst>
              <a:rect l="0" t="0" r="r" b="b"/>
              <a:pathLst>
                <a:path w="59" h="158">
                  <a:moveTo>
                    <a:pt x="48" y="0"/>
                  </a:moveTo>
                  <a:cubicBezTo>
                    <a:pt x="45" y="6"/>
                    <a:pt x="41" y="12"/>
                    <a:pt x="33" y="16"/>
                  </a:cubicBezTo>
                  <a:cubicBezTo>
                    <a:pt x="22" y="21"/>
                    <a:pt x="10" y="21"/>
                    <a:pt x="2" y="14"/>
                  </a:cubicBezTo>
                  <a:cubicBezTo>
                    <a:pt x="0" y="16"/>
                    <a:pt x="0" y="19"/>
                    <a:pt x="0" y="22"/>
                  </a:cubicBezTo>
                  <a:cubicBezTo>
                    <a:pt x="0" y="131"/>
                    <a:pt x="0" y="131"/>
                    <a:pt x="0" y="131"/>
                  </a:cubicBezTo>
                  <a:cubicBezTo>
                    <a:pt x="0" y="145"/>
                    <a:pt x="10" y="158"/>
                    <a:pt x="26" y="158"/>
                  </a:cubicBezTo>
                  <a:cubicBezTo>
                    <a:pt x="33" y="158"/>
                    <a:pt x="33" y="158"/>
                    <a:pt x="33" y="158"/>
                  </a:cubicBezTo>
                  <a:cubicBezTo>
                    <a:pt x="48" y="158"/>
                    <a:pt x="59" y="145"/>
                    <a:pt x="59" y="131"/>
                  </a:cubicBezTo>
                  <a:cubicBezTo>
                    <a:pt x="59" y="22"/>
                    <a:pt x="59" y="22"/>
                    <a:pt x="59" y="22"/>
                  </a:cubicBezTo>
                  <a:cubicBezTo>
                    <a:pt x="59" y="14"/>
                    <a:pt x="56" y="6"/>
                    <a:pt x="48" y="0"/>
                  </a:cubicBezTo>
                  <a:close/>
                </a:path>
              </a:pathLst>
            </a:custGeom>
            <a:solidFill>
              <a:srgbClr val="08378C"/>
            </a:solidFill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/>
              </a:endParaRPr>
            </a:p>
          </p:txBody>
        </p:sp>
        <p:sp>
          <p:nvSpPr>
            <p:cNvPr id="119" name="Freeform 95"/>
            <p:cNvSpPr>
              <a:spLocks/>
            </p:cNvSpPr>
            <p:nvPr/>
          </p:nvSpPr>
          <p:spPr bwMode="auto">
            <a:xfrm>
              <a:off x="1322" y="1740"/>
              <a:ext cx="412" cy="389"/>
            </a:xfrm>
            <a:custGeom>
              <a:avLst/>
              <a:gdLst/>
              <a:ahLst/>
              <a:cxnLst>
                <a:cxn ang="0">
                  <a:pos x="289" y="130"/>
                </a:cxn>
                <a:cxn ang="0">
                  <a:pos x="264" y="69"/>
                </a:cxn>
                <a:cxn ang="0">
                  <a:pos x="241" y="16"/>
                </a:cxn>
                <a:cxn ang="0">
                  <a:pos x="217" y="0"/>
                </a:cxn>
                <a:cxn ang="0">
                  <a:pos x="211" y="0"/>
                </a:cxn>
                <a:cxn ang="0">
                  <a:pos x="145" y="73"/>
                </a:cxn>
                <a:cxn ang="0">
                  <a:pos x="78" y="0"/>
                </a:cxn>
                <a:cxn ang="0">
                  <a:pos x="73" y="0"/>
                </a:cxn>
                <a:cxn ang="0">
                  <a:pos x="49" y="16"/>
                </a:cxn>
                <a:cxn ang="0">
                  <a:pos x="28" y="69"/>
                </a:cxn>
                <a:cxn ang="0">
                  <a:pos x="2" y="130"/>
                </a:cxn>
                <a:cxn ang="0">
                  <a:pos x="0" y="140"/>
                </a:cxn>
                <a:cxn ang="0">
                  <a:pos x="2" y="151"/>
                </a:cxn>
                <a:cxn ang="0">
                  <a:pos x="42" y="239"/>
                </a:cxn>
                <a:cxn ang="0">
                  <a:pos x="73" y="251"/>
                </a:cxn>
                <a:cxn ang="0">
                  <a:pos x="82" y="216"/>
                </a:cxn>
                <a:cxn ang="0">
                  <a:pos x="49" y="140"/>
                </a:cxn>
                <a:cxn ang="0">
                  <a:pos x="55" y="124"/>
                </a:cxn>
                <a:cxn ang="0">
                  <a:pos x="73" y="83"/>
                </a:cxn>
                <a:cxn ang="0">
                  <a:pos x="73" y="162"/>
                </a:cxn>
                <a:cxn ang="0">
                  <a:pos x="95" y="214"/>
                </a:cxn>
                <a:cxn ang="0">
                  <a:pos x="99" y="237"/>
                </a:cxn>
                <a:cxn ang="0">
                  <a:pos x="117" y="272"/>
                </a:cxn>
                <a:cxn ang="0">
                  <a:pos x="117" y="304"/>
                </a:cxn>
                <a:cxn ang="0">
                  <a:pos x="169" y="304"/>
                </a:cxn>
                <a:cxn ang="0">
                  <a:pos x="169" y="272"/>
                </a:cxn>
                <a:cxn ang="0">
                  <a:pos x="195" y="235"/>
                </a:cxn>
                <a:cxn ang="0">
                  <a:pos x="199" y="212"/>
                </a:cxn>
                <a:cxn ang="0">
                  <a:pos x="217" y="168"/>
                </a:cxn>
                <a:cxn ang="0">
                  <a:pos x="217" y="81"/>
                </a:cxn>
                <a:cxn ang="0">
                  <a:pos x="236" y="126"/>
                </a:cxn>
                <a:cxn ang="0">
                  <a:pos x="241" y="140"/>
                </a:cxn>
                <a:cxn ang="0">
                  <a:pos x="208" y="216"/>
                </a:cxn>
                <a:cxn ang="0">
                  <a:pos x="220" y="251"/>
                </a:cxn>
                <a:cxn ang="0">
                  <a:pos x="251" y="239"/>
                </a:cxn>
                <a:cxn ang="0">
                  <a:pos x="289" y="151"/>
                </a:cxn>
                <a:cxn ang="0">
                  <a:pos x="289" y="140"/>
                </a:cxn>
                <a:cxn ang="0">
                  <a:pos x="289" y="130"/>
                </a:cxn>
              </a:cxnLst>
              <a:rect l="0" t="0" r="r" b="b"/>
              <a:pathLst>
                <a:path w="292" h="304">
                  <a:moveTo>
                    <a:pt x="289" y="130"/>
                  </a:moveTo>
                  <a:cubicBezTo>
                    <a:pt x="264" y="69"/>
                    <a:pt x="264" y="69"/>
                    <a:pt x="264" y="69"/>
                  </a:cubicBezTo>
                  <a:cubicBezTo>
                    <a:pt x="241" y="16"/>
                    <a:pt x="241" y="16"/>
                    <a:pt x="241" y="16"/>
                  </a:cubicBezTo>
                  <a:cubicBezTo>
                    <a:pt x="238" y="7"/>
                    <a:pt x="229" y="0"/>
                    <a:pt x="217" y="0"/>
                  </a:cubicBezTo>
                  <a:cubicBezTo>
                    <a:pt x="211" y="0"/>
                    <a:pt x="211" y="0"/>
                    <a:pt x="211" y="0"/>
                  </a:cubicBezTo>
                  <a:cubicBezTo>
                    <a:pt x="211" y="40"/>
                    <a:pt x="183" y="73"/>
                    <a:pt x="145" y="73"/>
                  </a:cubicBezTo>
                  <a:cubicBezTo>
                    <a:pt x="108" y="73"/>
                    <a:pt x="78" y="40"/>
                    <a:pt x="78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64" y="0"/>
                    <a:pt x="55" y="7"/>
                    <a:pt x="49" y="16"/>
                  </a:cubicBezTo>
                  <a:cubicBezTo>
                    <a:pt x="28" y="69"/>
                    <a:pt x="28" y="69"/>
                    <a:pt x="28" y="69"/>
                  </a:cubicBezTo>
                  <a:cubicBezTo>
                    <a:pt x="2" y="130"/>
                    <a:pt x="2" y="130"/>
                    <a:pt x="2" y="130"/>
                  </a:cubicBezTo>
                  <a:cubicBezTo>
                    <a:pt x="0" y="134"/>
                    <a:pt x="0" y="138"/>
                    <a:pt x="0" y="140"/>
                  </a:cubicBezTo>
                  <a:cubicBezTo>
                    <a:pt x="0" y="144"/>
                    <a:pt x="0" y="147"/>
                    <a:pt x="2" y="151"/>
                  </a:cubicBezTo>
                  <a:cubicBezTo>
                    <a:pt x="42" y="239"/>
                    <a:pt x="42" y="239"/>
                    <a:pt x="42" y="239"/>
                  </a:cubicBezTo>
                  <a:cubicBezTo>
                    <a:pt x="47" y="251"/>
                    <a:pt x="59" y="257"/>
                    <a:pt x="73" y="251"/>
                  </a:cubicBezTo>
                  <a:cubicBezTo>
                    <a:pt x="83" y="245"/>
                    <a:pt x="90" y="231"/>
                    <a:pt x="82" y="216"/>
                  </a:cubicBezTo>
                  <a:cubicBezTo>
                    <a:pt x="49" y="140"/>
                    <a:pt x="49" y="140"/>
                    <a:pt x="49" y="140"/>
                  </a:cubicBezTo>
                  <a:cubicBezTo>
                    <a:pt x="55" y="124"/>
                    <a:pt x="55" y="124"/>
                    <a:pt x="55" y="124"/>
                  </a:cubicBezTo>
                  <a:cubicBezTo>
                    <a:pt x="73" y="83"/>
                    <a:pt x="73" y="83"/>
                    <a:pt x="73" y="83"/>
                  </a:cubicBezTo>
                  <a:cubicBezTo>
                    <a:pt x="73" y="162"/>
                    <a:pt x="73" y="162"/>
                    <a:pt x="73" y="162"/>
                  </a:cubicBezTo>
                  <a:cubicBezTo>
                    <a:pt x="95" y="214"/>
                    <a:pt x="95" y="214"/>
                    <a:pt x="95" y="214"/>
                  </a:cubicBezTo>
                  <a:cubicBezTo>
                    <a:pt x="99" y="223"/>
                    <a:pt x="99" y="229"/>
                    <a:pt x="99" y="237"/>
                  </a:cubicBezTo>
                  <a:cubicBezTo>
                    <a:pt x="109" y="242"/>
                    <a:pt x="117" y="257"/>
                    <a:pt x="117" y="272"/>
                  </a:cubicBezTo>
                  <a:cubicBezTo>
                    <a:pt x="117" y="304"/>
                    <a:pt x="117" y="304"/>
                    <a:pt x="117" y="304"/>
                  </a:cubicBezTo>
                  <a:cubicBezTo>
                    <a:pt x="169" y="304"/>
                    <a:pt x="169" y="304"/>
                    <a:pt x="169" y="304"/>
                  </a:cubicBezTo>
                  <a:cubicBezTo>
                    <a:pt x="169" y="272"/>
                    <a:pt x="169" y="272"/>
                    <a:pt x="169" y="272"/>
                  </a:cubicBezTo>
                  <a:cubicBezTo>
                    <a:pt x="169" y="255"/>
                    <a:pt x="180" y="239"/>
                    <a:pt x="195" y="235"/>
                  </a:cubicBezTo>
                  <a:cubicBezTo>
                    <a:pt x="195" y="227"/>
                    <a:pt x="195" y="221"/>
                    <a:pt x="199" y="212"/>
                  </a:cubicBezTo>
                  <a:cubicBezTo>
                    <a:pt x="217" y="168"/>
                    <a:pt x="217" y="168"/>
                    <a:pt x="217" y="168"/>
                  </a:cubicBezTo>
                  <a:cubicBezTo>
                    <a:pt x="217" y="81"/>
                    <a:pt x="217" y="81"/>
                    <a:pt x="217" y="81"/>
                  </a:cubicBezTo>
                  <a:cubicBezTo>
                    <a:pt x="236" y="126"/>
                    <a:pt x="236" y="126"/>
                    <a:pt x="236" y="126"/>
                  </a:cubicBezTo>
                  <a:cubicBezTo>
                    <a:pt x="241" y="140"/>
                    <a:pt x="241" y="140"/>
                    <a:pt x="241" y="140"/>
                  </a:cubicBezTo>
                  <a:cubicBezTo>
                    <a:pt x="208" y="216"/>
                    <a:pt x="208" y="216"/>
                    <a:pt x="208" y="216"/>
                  </a:cubicBezTo>
                  <a:cubicBezTo>
                    <a:pt x="203" y="231"/>
                    <a:pt x="208" y="245"/>
                    <a:pt x="220" y="251"/>
                  </a:cubicBezTo>
                  <a:cubicBezTo>
                    <a:pt x="231" y="257"/>
                    <a:pt x="245" y="251"/>
                    <a:pt x="251" y="239"/>
                  </a:cubicBezTo>
                  <a:cubicBezTo>
                    <a:pt x="289" y="151"/>
                    <a:pt x="289" y="151"/>
                    <a:pt x="289" y="151"/>
                  </a:cubicBezTo>
                  <a:cubicBezTo>
                    <a:pt x="289" y="147"/>
                    <a:pt x="292" y="144"/>
                    <a:pt x="289" y="140"/>
                  </a:cubicBezTo>
                  <a:cubicBezTo>
                    <a:pt x="292" y="138"/>
                    <a:pt x="289" y="134"/>
                    <a:pt x="289" y="130"/>
                  </a:cubicBezTo>
                  <a:close/>
                </a:path>
              </a:pathLst>
            </a:custGeom>
            <a:solidFill>
              <a:srgbClr val="08378C"/>
            </a:solidFill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/>
              </a:endParaRPr>
            </a:p>
          </p:txBody>
        </p:sp>
        <p:sp>
          <p:nvSpPr>
            <p:cNvPr id="120" name="Freeform 96"/>
            <p:cNvSpPr>
              <a:spLocks/>
            </p:cNvSpPr>
            <p:nvPr/>
          </p:nvSpPr>
          <p:spPr bwMode="auto">
            <a:xfrm>
              <a:off x="1750" y="1010"/>
              <a:ext cx="421" cy="973"/>
            </a:xfrm>
            <a:custGeom>
              <a:avLst/>
              <a:gdLst/>
              <a:ahLst/>
              <a:cxnLst>
                <a:cxn ang="0">
                  <a:pos x="276" y="0"/>
                </a:cxn>
                <a:cxn ang="0">
                  <a:pos x="253" y="25"/>
                </a:cxn>
                <a:cxn ang="0">
                  <a:pos x="253" y="114"/>
                </a:cxn>
                <a:cxn ang="0">
                  <a:pos x="193" y="205"/>
                </a:cxn>
                <a:cxn ang="0">
                  <a:pos x="106" y="205"/>
                </a:cxn>
                <a:cxn ang="0">
                  <a:pos x="48" y="117"/>
                </a:cxn>
                <a:cxn ang="0">
                  <a:pos x="48" y="25"/>
                </a:cxn>
                <a:cxn ang="0">
                  <a:pos x="24" y="0"/>
                </a:cxn>
                <a:cxn ang="0">
                  <a:pos x="0" y="25"/>
                </a:cxn>
                <a:cxn ang="0">
                  <a:pos x="0" y="122"/>
                </a:cxn>
                <a:cxn ang="0">
                  <a:pos x="0" y="124"/>
                </a:cxn>
                <a:cxn ang="0">
                  <a:pos x="2" y="132"/>
                </a:cxn>
                <a:cxn ang="0">
                  <a:pos x="2" y="135"/>
                </a:cxn>
                <a:cxn ang="0">
                  <a:pos x="5" y="139"/>
                </a:cxn>
                <a:cxn ang="0">
                  <a:pos x="72" y="243"/>
                </a:cxn>
                <a:cxn ang="0">
                  <a:pos x="77" y="248"/>
                </a:cxn>
                <a:cxn ang="0">
                  <a:pos x="77" y="503"/>
                </a:cxn>
                <a:cxn ang="0">
                  <a:pos x="77" y="511"/>
                </a:cxn>
                <a:cxn ang="0">
                  <a:pos x="77" y="614"/>
                </a:cxn>
                <a:cxn ang="0">
                  <a:pos x="78" y="618"/>
                </a:cxn>
                <a:cxn ang="0">
                  <a:pos x="77" y="622"/>
                </a:cxn>
                <a:cxn ang="0">
                  <a:pos x="77" y="732"/>
                </a:cxn>
                <a:cxn ang="0">
                  <a:pos x="102" y="760"/>
                </a:cxn>
                <a:cxn ang="0">
                  <a:pos x="110" y="760"/>
                </a:cxn>
                <a:cxn ang="0">
                  <a:pos x="136" y="732"/>
                </a:cxn>
                <a:cxn ang="0">
                  <a:pos x="136" y="622"/>
                </a:cxn>
                <a:cxn ang="0">
                  <a:pos x="136" y="618"/>
                </a:cxn>
                <a:cxn ang="0">
                  <a:pos x="136" y="614"/>
                </a:cxn>
                <a:cxn ang="0">
                  <a:pos x="136" y="511"/>
                </a:cxn>
                <a:cxn ang="0">
                  <a:pos x="166" y="511"/>
                </a:cxn>
                <a:cxn ang="0">
                  <a:pos x="166" y="614"/>
                </a:cxn>
                <a:cxn ang="0">
                  <a:pos x="166" y="618"/>
                </a:cxn>
                <a:cxn ang="0">
                  <a:pos x="166" y="622"/>
                </a:cxn>
                <a:cxn ang="0">
                  <a:pos x="166" y="732"/>
                </a:cxn>
                <a:cxn ang="0">
                  <a:pos x="191" y="760"/>
                </a:cxn>
                <a:cxn ang="0">
                  <a:pos x="198" y="760"/>
                </a:cxn>
                <a:cxn ang="0">
                  <a:pos x="224" y="732"/>
                </a:cxn>
                <a:cxn ang="0">
                  <a:pos x="224" y="622"/>
                </a:cxn>
                <a:cxn ang="0">
                  <a:pos x="224" y="618"/>
                </a:cxn>
                <a:cxn ang="0">
                  <a:pos x="224" y="614"/>
                </a:cxn>
                <a:cxn ang="0">
                  <a:pos x="224" y="511"/>
                </a:cxn>
                <a:cxn ang="0">
                  <a:pos x="224" y="503"/>
                </a:cxn>
                <a:cxn ang="0">
                  <a:pos x="224" y="243"/>
                </a:cxn>
                <a:cxn ang="0">
                  <a:pos x="228" y="243"/>
                </a:cxn>
                <a:cxn ang="0">
                  <a:pos x="295" y="139"/>
                </a:cxn>
                <a:cxn ang="0">
                  <a:pos x="297" y="132"/>
                </a:cxn>
                <a:cxn ang="0">
                  <a:pos x="298" y="124"/>
                </a:cxn>
                <a:cxn ang="0">
                  <a:pos x="298" y="122"/>
                </a:cxn>
                <a:cxn ang="0">
                  <a:pos x="298" y="25"/>
                </a:cxn>
                <a:cxn ang="0">
                  <a:pos x="276" y="0"/>
                </a:cxn>
              </a:cxnLst>
              <a:rect l="0" t="0" r="r" b="b"/>
              <a:pathLst>
                <a:path w="298" h="760">
                  <a:moveTo>
                    <a:pt x="276" y="0"/>
                  </a:moveTo>
                  <a:cubicBezTo>
                    <a:pt x="264" y="0"/>
                    <a:pt x="253" y="11"/>
                    <a:pt x="253" y="25"/>
                  </a:cubicBezTo>
                  <a:cubicBezTo>
                    <a:pt x="253" y="114"/>
                    <a:pt x="253" y="114"/>
                    <a:pt x="253" y="114"/>
                  </a:cubicBezTo>
                  <a:cubicBezTo>
                    <a:pt x="193" y="205"/>
                    <a:pt x="193" y="205"/>
                    <a:pt x="193" y="205"/>
                  </a:cubicBezTo>
                  <a:cubicBezTo>
                    <a:pt x="106" y="205"/>
                    <a:pt x="106" y="205"/>
                    <a:pt x="106" y="205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25"/>
                    <a:pt x="48" y="25"/>
                    <a:pt x="48" y="25"/>
                  </a:cubicBezTo>
                  <a:cubicBezTo>
                    <a:pt x="48" y="11"/>
                    <a:pt x="37" y="0"/>
                    <a:pt x="24" y="0"/>
                  </a:cubicBezTo>
                  <a:cubicBezTo>
                    <a:pt x="11" y="0"/>
                    <a:pt x="0" y="11"/>
                    <a:pt x="0" y="25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0" y="128"/>
                    <a:pt x="2" y="130"/>
                    <a:pt x="2" y="132"/>
                  </a:cubicBezTo>
                  <a:cubicBezTo>
                    <a:pt x="2" y="132"/>
                    <a:pt x="2" y="132"/>
                    <a:pt x="2" y="135"/>
                  </a:cubicBezTo>
                  <a:cubicBezTo>
                    <a:pt x="3" y="136"/>
                    <a:pt x="3" y="136"/>
                    <a:pt x="5" y="139"/>
                  </a:cubicBezTo>
                  <a:cubicBezTo>
                    <a:pt x="72" y="243"/>
                    <a:pt x="72" y="243"/>
                    <a:pt x="72" y="243"/>
                  </a:cubicBezTo>
                  <a:cubicBezTo>
                    <a:pt x="72" y="243"/>
                    <a:pt x="74" y="246"/>
                    <a:pt x="77" y="248"/>
                  </a:cubicBezTo>
                  <a:cubicBezTo>
                    <a:pt x="77" y="503"/>
                    <a:pt x="77" y="503"/>
                    <a:pt x="77" y="503"/>
                  </a:cubicBezTo>
                  <a:cubicBezTo>
                    <a:pt x="77" y="511"/>
                    <a:pt x="77" y="511"/>
                    <a:pt x="77" y="511"/>
                  </a:cubicBezTo>
                  <a:cubicBezTo>
                    <a:pt x="77" y="614"/>
                    <a:pt x="77" y="614"/>
                    <a:pt x="77" y="614"/>
                  </a:cubicBezTo>
                  <a:cubicBezTo>
                    <a:pt x="77" y="617"/>
                    <a:pt x="78" y="617"/>
                    <a:pt x="78" y="618"/>
                  </a:cubicBezTo>
                  <a:cubicBezTo>
                    <a:pt x="77" y="622"/>
                    <a:pt x="77" y="622"/>
                    <a:pt x="77" y="622"/>
                  </a:cubicBezTo>
                  <a:cubicBezTo>
                    <a:pt x="77" y="732"/>
                    <a:pt x="77" y="732"/>
                    <a:pt x="77" y="732"/>
                  </a:cubicBezTo>
                  <a:cubicBezTo>
                    <a:pt x="77" y="749"/>
                    <a:pt x="90" y="760"/>
                    <a:pt x="102" y="760"/>
                  </a:cubicBezTo>
                  <a:cubicBezTo>
                    <a:pt x="110" y="760"/>
                    <a:pt x="110" y="760"/>
                    <a:pt x="110" y="760"/>
                  </a:cubicBezTo>
                  <a:cubicBezTo>
                    <a:pt x="124" y="760"/>
                    <a:pt x="136" y="749"/>
                    <a:pt x="136" y="732"/>
                  </a:cubicBezTo>
                  <a:cubicBezTo>
                    <a:pt x="136" y="622"/>
                    <a:pt x="136" y="622"/>
                    <a:pt x="136" y="622"/>
                  </a:cubicBezTo>
                  <a:cubicBezTo>
                    <a:pt x="136" y="618"/>
                    <a:pt x="136" y="618"/>
                    <a:pt x="136" y="618"/>
                  </a:cubicBezTo>
                  <a:cubicBezTo>
                    <a:pt x="136" y="617"/>
                    <a:pt x="136" y="617"/>
                    <a:pt x="136" y="614"/>
                  </a:cubicBezTo>
                  <a:cubicBezTo>
                    <a:pt x="136" y="511"/>
                    <a:pt x="136" y="511"/>
                    <a:pt x="136" y="511"/>
                  </a:cubicBezTo>
                  <a:cubicBezTo>
                    <a:pt x="166" y="511"/>
                    <a:pt x="166" y="511"/>
                    <a:pt x="166" y="511"/>
                  </a:cubicBezTo>
                  <a:cubicBezTo>
                    <a:pt x="166" y="614"/>
                    <a:pt x="166" y="614"/>
                    <a:pt x="166" y="614"/>
                  </a:cubicBezTo>
                  <a:cubicBezTo>
                    <a:pt x="166" y="617"/>
                    <a:pt x="166" y="617"/>
                    <a:pt x="166" y="618"/>
                  </a:cubicBezTo>
                  <a:cubicBezTo>
                    <a:pt x="166" y="622"/>
                    <a:pt x="166" y="622"/>
                    <a:pt x="166" y="622"/>
                  </a:cubicBezTo>
                  <a:cubicBezTo>
                    <a:pt x="166" y="732"/>
                    <a:pt x="166" y="732"/>
                    <a:pt x="166" y="732"/>
                  </a:cubicBezTo>
                  <a:cubicBezTo>
                    <a:pt x="166" y="749"/>
                    <a:pt x="177" y="760"/>
                    <a:pt x="191" y="760"/>
                  </a:cubicBezTo>
                  <a:cubicBezTo>
                    <a:pt x="198" y="760"/>
                    <a:pt x="198" y="760"/>
                    <a:pt x="198" y="760"/>
                  </a:cubicBezTo>
                  <a:cubicBezTo>
                    <a:pt x="214" y="760"/>
                    <a:pt x="224" y="749"/>
                    <a:pt x="224" y="732"/>
                  </a:cubicBezTo>
                  <a:cubicBezTo>
                    <a:pt x="224" y="622"/>
                    <a:pt x="224" y="622"/>
                    <a:pt x="224" y="622"/>
                  </a:cubicBezTo>
                  <a:cubicBezTo>
                    <a:pt x="224" y="618"/>
                    <a:pt x="224" y="618"/>
                    <a:pt x="224" y="618"/>
                  </a:cubicBezTo>
                  <a:cubicBezTo>
                    <a:pt x="224" y="617"/>
                    <a:pt x="224" y="617"/>
                    <a:pt x="224" y="614"/>
                  </a:cubicBezTo>
                  <a:cubicBezTo>
                    <a:pt x="224" y="511"/>
                    <a:pt x="224" y="511"/>
                    <a:pt x="224" y="511"/>
                  </a:cubicBezTo>
                  <a:cubicBezTo>
                    <a:pt x="224" y="503"/>
                    <a:pt x="224" y="503"/>
                    <a:pt x="224" y="503"/>
                  </a:cubicBezTo>
                  <a:cubicBezTo>
                    <a:pt x="224" y="243"/>
                    <a:pt x="224" y="243"/>
                    <a:pt x="224" y="243"/>
                  </a:cubicBezTo>
                  <a:cubicBezTo>
                    <a:pt x="227" y="243"/>
                    <a:pt x="227" y="243"/>
                    <a:pt x="228" y="243"/>
                  </a:cubicBezTo>
                  <a:cubicBezTo>
                    <a:pt x="295" y="139"/>
                    <a:pt x="295" y="139"/>
                    <a:pt x="295" y="139"/>
                  </a:cubicBezTo>
                  <a:cubicBezTo>
                    <a:pt x="295" y="136"/>
                    <a:pt x="297" y="135"/>
                    <a:pt x="297" y="132"/>
                  </a:cubicBezTo>
                  <a:cubicBezTo>
                    <a:pt x="298" y="128"/>
                    <a:pt x="298" y="126"/>
                    <a:pt x="298" y="124"/>
                  </a:cubicBezTo>
                  <a:cubicBezTo>
                    <a:pt x="298" y="122"/>
                    <a:pt x="298" y="122"/>
                    <a:pt x="298" y="122"/>
                  </a:cubicBezTo>
                  <a:cubicBezTo>
                    <a:pt x="298" y="25"/>
                    <a:pt x="298" y="25"/>
                    <a:pt x="298" y="25"/>
                  </a:cubicBezTo>
                  <a:cubicBezTo>
                    <a:pt x="298" y="11"/>
                    <a:pt x="290" y="0"/>
                    <a:pt x="276" y="0"/>
                  </a:cubicBezTo>
                  <a:close/>
                </a:path>
              </a:pathLst>
            </a:custGeom>
            <a:solidFill>
              <a:srgbClr val="08378C"/>
            </a:solidFill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/>
              </a:endParaRPr>
            </a:p>
          </p:txBody>
        </p:sp>
        <p:sp>
          <p:nvSpPr>
            <p:cNvPr id="121" name="Oval 97"/>
            <p:cNvSpPr>
              <a:spLocks noChangeArrowheads="1"/>
            </p:cNvSpPr>
            <p:nvPr/>
          </p:nvSpPr>
          <p:spPr bwMode="auto">
            <a:xfrm>
              <a:off x="1884" y="1093"/>
              <a:ext cx="158" cy="156"/>
            </a:xfrm>
            <a:prstGeom prst="ellipse">
              <a:avLst/>
            </a:prstGeom>
            <a:solidFill>
              <a:srgbClr val="08378C"/>
            </a:solidFill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/>
              </a:endParaRPr>
            </a:p>
          </p:txBody>
        </p:sp>
        <p:sp>
          <p:nvSpPr>
            <p:cNvPr id="122" name="Freeform 98"/>
            <p:cNvSpPr>
              <a:spLocks/>
            </p:cNvSpPr>
            <p:nvPr/>
          </p:nvSpPr>
          <p:spPr bwMode="auto">
            <a:xfrm>
              <a:off x="2133" y="1361"/>
              <a:ext cx="476" cy="708"/>
            </a:xfrm>
            <a:custGeom>
              <a:avLst/>
              <a:gdLst/>
              <a:ahLst/>
              <a:cxnLst>
                <a:cxn ang="0">
                  <a:pos x="333" y="115"/>
                </a:cxn>
                <a:cxn ang="0">
                  <a:pos x="331" y="112"/>
                </a:cxn>
                <a:cxn ang="0">
                  <a:pos x="242" y="2"/>
                </a:cxn>
                <a:cxn ang="0">
                  <a:pos x="96" y="0"/>
                </a:cxn>
                <a:cxn ang="0">
                  <a:pos x="73" y="11"/>
                </a:cxn>
                <a:cxn ang="0">
                  <a:pos x="4" y="114"/>
                </a:cxn>
                <a:cxn ang="0">
                  <a:pos x="2" y="118"/>
                </a:cxn>
                <a:cxn ang="0">
                  <a:pos x="0" y="128"/>
                </a:cxn>
                <a:cxn ang="0">
                  <a:pos x="2" y="138"/>
                </a:cxn>
                <a:cxn ang="0">
                  <a:pos x="8" y="149"/>
                </a:cxn>
                <a:cxn ang="0">
                  <a:pos x="11" y="150"/>
                </a:cxn>
                <a:cxn ang="0">
                  <a:pos x="119" y="192"/>
                </a:cxn>
                <a:cxn ang="0">
                  <a:pos x="58" y="123"/>
                </a:cxn>
                <a:cxn ang="0">
                  <a:pos x="96" y="128"/>
                </a:cxn>
                <a:cxn ang="0">
                  <a:pos x="131" y="201"/>
                </a:cxn>
                <a:cxn ang="0">
                  <a:pos x="96" y="219"/>
                </a:cxn>
                <a:cxn ang="0">
                  <a:pos x="96" y="305"/>
                </a:cxn>
                <a:cxn ang="0">
                  <a:pos x="96" y="411"/>
                </a:cxn>
                <a:cxn ang="0">
                  <a:pos x="96" y="525"/>
                </a:cxn>
                <a:cxn ang="0">
                  <a:pos x="127" y="553"/>
                </a:cxn>
                <a:cxn ang="0">
                  <a:pos x="155" y="416"/>
                </a:cxn>
                <a:cxn ang="0">
                  <a:pos x="155" y="408"/>
                </a:cxn>
                <a:cxn ang="0">
                  <a:pos x="183" y="305"/>
                </a:cxn>
                <a:cxn ang="0">
                  <a:pos x="183" y="411"/>
                </a:cxn>
                <a:cxn ang="0">
                  <a:pos x="183" y="525"/>
                </a:cxn>
                <a:cxn ang="0">
                  <a:pos x="216" y="553"/>
                </a:cxn>
                <a:cxn ang="0">
                  <a:pos x="242" y="416"/>
                </a:cxn>
                <a:cxn ang="0">
                  <a:pos x="242" y="408"/>
                </a:cxn>
                <a:cxn ang="0">
                  <a:pos x="242" y="296"/>
                </a:cxn>
                <a:cxn ang="0">
                  <a:pos x="234" y="219"/>
                </a:cxn>
                <a:cxn ang="0">
                  <a:pos x="216" y="144"/>
                </a:cxn>
                <a:cxn ang="0">
                  <a:pos x="242" y="69"/>
                </a:cxn>
                <a:cxn ang="0">
                  <a:pos x="224" y="156"/>
                </a:cxn>
                <a:cxn ang="0">
                  <a:pos x="247" y="201"/>
                </a:cxn>
                <a:cxn ang="0">
                  <a:pos x="325" y="149"/>
                </a:cxn>
                <a:cxn ang="0">
                  <a:pos x="333" y="142"/>
                </a:cxn>
                <a:cxn ang="0">
                  <a:pos x="335" y="132"/>
                </a:cxn>
                <a:cxn ang="0">
                  <a:pos x="335" y="124"/>
                </a:cxn>
              </a:cxnLst>
              <a:rect l="0" t="0" r="r" b="b"/>
              <a:pathLst>
                <a:path w="337" h="553">
                  <a:moveTo>
                    <a:pt x="333" y="118"/>
                  </a:moveTo>
                  <a:cubicBezTo>
                    <a:pt x="333" y="115"/>
                    <a:pt x="333" y="115"/>
                    <a:pt x="333" y="115"/>
                  </a:cubicBezTo>
                  <a:cubicBezTo>
                    <a:pt x="333" y="115"/>
                    <a:pt x="333" y="115"/>
                    <a:pt x="331" y="114"/>
                  </a:cubicBezTo>
                  <a:cubicBezTo>
                    <a:pt x="331" y="114"/>
                    <a:pt x="331" y="114"/>
                    <a:pt x="331" y="112"/>
                  </a:cubicBezTo>
                  <a:cubicBezTo>
                    <a:pt x="262" y="11"/>
                    <a:pt x="262" y="11"/>
                    <a:pt x="262" y="11"/>
                  </a:cubicBezTo>
                  <a:cubicBezTo>
                    <a:pt x="256" y="4"/>
                    <a:pt x="249" y="0"/>
                    <a:pt x="242" y="2"/>
                  </a:cubicBezTo>
                  <a:cubicBezTo>
                    <a:pt x="242" y="0"/>
                    <a:pt x="242" y="0"/>
                    <a:pt x="242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96" y="2"/>
                    <a:pt x="96" y="2"/>
                    <a:pt x="96" y="2"/>
                  </a:cubicBezTo>
                  <a:cubicBezTo>
                    <a:pt x="85" y="0"/>
                    <a:pt x="78" y="4"/>
                    <a:pt x="73" y="11"/>
                  </a:cubicBezTo>
                  <a:cubicBezTo>
                    <a:pt x="4" y="112"/>
                    <a:pt x="4" y="112"/>
                    <a:pt x="4" y="112"/>
                  </a:cubicBezTo>
                  <a:cubicBezTo>
                    <a:pt x="4" y="114"/>
                    <a:pt x="4" y="114"/>
                    <a:pt x="4" y="114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2" y="115"/>
                    <a:pt x="2" y="115"/>
                    <a:pt x="2" y="118"/>
                  </a:cubicBezTo>
                  <a:cubicBezTo>
                    <a:pt x="2" y="120"/>
                    <a:pt x="0" y="123"/>
                    <a:pt x="0" y="124"/>
                  </a:cubicBezTo>
                  <a:cubicBezTo>
                    <a:pt x="0" y="124"/>
                    <a:pt x="0" y="125"/>
                    <a:pt x="0" y="128"/>
                  </a:cubicBezTo>
                  <a:cubicBezTo>
                    <a:pt x="0" y="129"/>
                    <a:pt x="0" y="132"/>
                    <a:pt x="0" y="132"/>
                  </a:cubicBezTo>
                  <a:cubicBezTo>
                    <a:pt x="0" y="136"/>
                    <a:pt x="2" y="136"/>
                    <a:pt x="2" y="138"/>
                  </a:cubicBezTo>
                  <a:cubicBezTo>
                    <a:pt x="2" y="139"/>
                    <a:pt x="2" y="139"/>
                    <a:pt x="2" y="142"/>
                  </a:cubicBezTo>
                  <a:cubicBezTo>
                    <a:pt x="4" y="144"/>
                    <a:pt x="5" y="146"/>
                    <a:pt x="8" y="149"/>
                  </a:cubicBezTo>
                  <a:cubicBezTo>
                    <a:pt x="10" y="149"/>
                    <a:pt x="10" y="149"/>
                    <a:pt x="10" y="149"/>
                  </a:cubicBezTo>
                  <a:cubicBezTo>
                    <a:pt x="10" y="149"/>
                    <a:pt x="10" y="150"/>
                    <a:pt x="11" y="150"/>
                  </a:cubicBezTo>
                  <a:cubicBezTo>
                    <a:pt x="87" y="201"/>
                    <a:pt x="87" y="201"/>
                    <a:pt x="87" y="201"/>
                  </a:cubicBezTo>
                  <a:cubicBezTo>
                    <a:pt x="98" y="209"/>
                    <a:pt x="113" y="204"/>
                    <a:pt x="119" y="192"/>
                  </a:cubicBezTo>
                  <a:cubicBezTo>
                    <a:pt x="127" y="180"/>
                    <a:pt x="122" y="165"/>
                    <a:pt x="112" y="156"/>
                  </a:cubicBezTo>
                  <a:cubicBezTo>
                    <a:pt x="58" y="123"/>
                    <a:pt x="58" y="123"/>
                    <a:pt x="58" y="123"/>
                  </a:cubicBezTo>
                  <a:cubicBezTo>
                    <a:pt x="96" y="68"/>
                    <a:pt x="96" y="68"/>
                    <a:pt x="96" y="68"/>
                  </a:cubicBezTo>
                  <a:cubicBezTo>
                    <a:pt x="96" y="128"/>
                    <a:pt x="96" y="128"/>
                    <a:pt x="96" y="128"/>
                  </a:cubicBezTo>
                  <a:cubicBezTo>
                    <a:pt x="119" y="144"/>
                    <a:pt x="119" y="144"/>
                    <a:pt x="119" y="144"/>
                  </a:cubicBezTo>
                  <a:cubicBezTo>
                    <a:pt x="138" y="156"/>
                    <a:pt x="143" y="180"/>
                    <a:pt x="131" y="201"/>
                  </a:cubicBezTo>
                  <a:cubicBezTo>
                    <a:pt x="124" y="214"/>
                    <a:pt x="113" y="219"/>
                    <a:pt x="100" y="219"/>
                  </a:cubicBezTo>
                  <a:cubicBezTo>
                    <a:pt x="98" y="219"/>
                    <a:pt x="97" y="219"/>
                    <a:pt x="96" y="219"/>
                  </a:cubicBezTo>
                  <a:cubicBezTo>
                    <a:pt x="96" y="296"/>
                    <a:pt x="96" y="296"/>
                    <a:pt x="96" y="296"/>
                  </a:cubicBezTo>
                  <a:cubicBezTo>
                    <a:pt x="96" y="305"/>
                    <a:pt x="96" y="305"/>
                    <a:pt x="96" y="305"/>
                  </a:cubicBezTo>
                  <a:cubicBezTo>
                    <a:pt x="96" y="408"/>
                    <a:pt x="96" y="408"/>
                    <a:pt x="96" y="408"/>
                  </a:cubicBezTo>
                  <a:cubicBezTo>
                    <a:pt x="96" y="408"/>
                    <a:pt x="96" y="409"/>
                    <a:pt x="96" y="411"/>
                  </a:cubicBezTo>
                  <a:cubicBezTo>
                    <a:pt x="96" y="411"/>
                    <a:pt x="96" y="413"/>
                    <a:pt x="96" y="416"/>
                  </a:cubicBezTo>
                  <a:cubicBezTo>
                    <a:pt x="96" y="525"/>
                    <a:pt x="96" y="525"/>
                    <a:pt x="96" y="525"/>
                  </a:cubicBezTo>
                  <a:cubicBezTo>
                    <a:pt x="96" y="541"/>
                    <a:pt x="106" y="553"/>
                    <a:pt x="119" y="553"/>
                  </a:cubicBezTo>
                  <a:cubicBezTo>
                    <a:pt x="127" y="553"/>
                    <a:pt x="127" y="553"/>
                    <a:pt x="127" y="553"/>
                  </a:cubicBezTo>
                  <a:cubicBezTo>
                    <a:pt x="142" y="553"/>
                    <a:pt x="155" y="541"/>
                    <a:pt x="155" y="525"/>
                  </a:cubicBezTo>
                  <a:cubicBezTo>
                    <a:pt x="155" y="416"/>
                    <a:pt x="155" y="416"/>
                    <a:pt x="155" y="416"/>
                  </a:cubicBezTo>
                  <a:cubicBezTo>
                    <a:pt x="155" y="413"/>
                    <a:pt x="153" y="411"/>
                    <a:pt x="153" y="411"/>
                  </a:cubicBezTo>
                  <a:cubicBezTo>
                    <a:pt x="153" y="409"/>
                    <a:pt x="155" y="408"/>
                    <a:pt x="155" y="408"/>
                  </a:cubicBezTo>
                  <a:cubicBezTo>
                    <a:pt x="155" y="305"/>
                    <a:pt x="155" y="305"/>
                    <a:pt x="155" y="305"/>
                  </a:cubicBezTo>
                  <a:cubicBezTo>
                    <a:pt x="183" y="305"/>
                    <a:pt x="183" y="305"/>
                    <a:pt x="183" y="305"/>
                  </a:cubicBezTo>
                  <a:cubicBezTo>
                    <a:pt x="183" y="408"/>
                    <a:pt x="183" y="408"/>
                    <a:pt x="183" y="408"/>
                  </a:cubicBezTo>
                  <a:cubicBezTo>
                    <a:pt x="183" y="408"/>
                    <a:pt x="183" y="409"/>
                    <a:pt x="183" y="411"/>
                  </a:cubicBezTo>
                  <a:cubicBezTo>
                    <a:pt x="183" y="411"/>
                    <a:pt x="183" y="413"/>
                    <a:pt x="183" y="416"/>
                  </a:cubicBezTo>
                  <a:cubicBezTo>
                    <a:pt x="183" y="525"/>
                    <a:pt x="183" y="525"/>
                    <a:pt x="183" y="525"/>
                  </a:cubicBezTo>
                  <a:cubicBezTo>
                    <a:pt x="183" y="541"/>
                    <a:pt x="196" y="553"/>
                    <a:pt x="208" y="553"/>
                  </a:cubicBezTo>
                  <a:cubicBezTo>
                    <a:pt x="216" y="553"/>
                    <a:pt x="216" y="553"/>
                    <a:pt x="216" y="553"/>
                  </a:cubicBezTo>
                  <a:cubicBezTo>
                    <a:pt x="230" y="553"/>
                    <a:pt x="242" y="541"/>
                    <a:pt x="242" y="525"/>
                  </a:cubicBezTo>
                  <a:cubicBezTo>
                    <a:pt x="242" y="416"/>
                    <a:pt x="242" y="416"/>
                    <a:pt x="242" y="416"/>
                  </a:cubicBezTo>
                  <a:cubicBezTo>
                    <a:pt x="242" y="413"/>
                    <a:pt x="242" y="411"/>
                    <a:pt x="242" y="411"/>
                  </a:cubicBezTo>
                  <a:cubicBezTo>
                    <a:pt x="242" y="409"/>
                    <a:pt x="242" y="408"/>
                    <a:pt x="242" y="408"/>
                  </a:cubicBezTo>
                  <a:cubicBezTo>
                    <a:pt x="242" y="305"/>
                    <a:pt x="242" y="305"/>
                    <a:pt x="242" y="305"/>
                  </a:cubicBezTo>
                  <a:cubicBezTo>
                    <a:pt x="242" y="296"/>
                    <a:pt x="242" y="296"/>
                    <a:pt x="242" y="296"/>
                  </a:cubicBezTo>
                  <a:cubicBezTo>
                    <a:pt x="242" y="219"/>
                    <a:pt x="242" y="219"/>
                    <a:pt x="242" y="219"/>
                  </a:cubicBezTo>
                  <a:cubicBezTo>
                    <a:pt x="240" y="219"/>
                    <a:pt x="238" y="219"/>
                    <a:pt x="234" y="219"/>
                  </a:cubicBezTo>
                  <a:cubicBezTo>
                    <a:pt x="221" y="219"/>
                    <a:pt x="209" y="214"/>
                    <a:pt x="203" y="201"/>
                  </a:cubicBezTo>
                  <a:cubicBezTo>
                    <a:pt x="193" y="180"/>
                    <a:pt x="199" y="156"/>
                    <a:pt x="216" y="144"/>
                  </a:cubicBezTo>
                  <a:cubicBezTo>
                    <a:pt x="242" y="125"/>
                    <a:pt x="242" y="125"/>
                    <a:pt x="242" y="125"/>
                  </a:cubicBezTo>
                  <a:cubicBezTo>
                    <a:pt x="242" y="69"/>
                    <a:pt x="242" y="69"/>
                    <a:pt x="242" y="69"/>
                  </a:cubicBezTo>
                  <a:cubicBezTo>
                    <a:pt x="277" y="123"/>
                    <a:pt x="277" y="123"/>
                    <a:pt x="277" y="123"/>
                  </a:cubicBezTo>
                  <a:cubicBezTo>
                    <a:pt x="224" y="156"/>
                    <a:pt x="224" y="156"/>
                    <a:pt x="224" y="156"/>
                  </a:cubicBezTo>
                  <a:cubicBezTo>
                    <a:pt x="212" y="165"/>
                    <a:pt x="208" y="180"/>
                    <a:pt x="216" y="192"/>
                  </a:cubicBezTo>
                  <a:cubicBezTo>
                    <a:pt x="221" y="204"/>
                    <a:pt x="236" y="209"/>
                    <a:pt x="247" y="201"/>
                  </a:cubicBezTo>
                  <a:cubicBezTo>
                    <a:pt x="323" y="150"/>
                    <a:pt x="323" y="150"/>
                    <a:pt x="323" y="150"/>
                  </a:cubicBezTo>
                  <a:cubicBezTo>
                    <a:pt x="325" y="150"/>
                    <a:pt x="325" y="149"/>
                    <a:pt x="325" y="149"/>
                  </a:cubicBezTo>
                  <a:cubicBezTo>
                    <a:pt x="327" y="149"/>
                    <a:pt x="327" y="149"/>
                    <a:pt x="327" y="149"/>
                  </a:cubicBezTo>
                  <a:cubicBezTo>
                    <a:pt x="329" y="146"/>
                    <a:pt x="331" y="144"/>
                    <a:pt x="333" y="142"/>
                  </a:cubicBezTo>
                  <a:cubicBezTo>
                    <a:pt x="333" y="139"/>
                    <a:pt x="333" y="139"/>
                    <a:pt x="333" y="139"/>
                  </a:cubicBezTo>
                  <a:cubicBezTo>
                    <a:pt x="335" y="138"/>
                    <a:pt x="335" y="136"/>
                    <a:pt x="335" y="132"/>
                  </a:cubicBezTo>
                  <a:cubicBezTo>
                    <a:pt x="337" y="132"/>
                    <a:pt x="335" y="129"/>
                    <a:pt x="335" y="128"/>
                  </a:cubicBezTo>
                  <a:cubicBezTo>
                    <a:pt x="335" y="125"/>
                    <a:pt x="337" y="125"/>
                    <a:pt x="335" y="124"/>
                  </a:cubicBezTo>
                  <a:cubicBezTo>
                    <a:pt x="335" y="123"/>
                    <a:pt x="335" y="120"/>
                    <a:pt x="333" y="118"/>
                  </a:cubicBezTo>
                  <a:close/>
                </a:path>
              </a:pathLst>
            </a:custGeom>
            <a:solidFill>
              <a:srgbClr val="08378C"/>
            </a:solidFill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/>
              </a:endParaRPr>
            </a:p>
          </p:txBody>
        </p:sp>
        <p:sp>
          <p:nvSpPr>
            <p:cNvPr id="123" name="Freeform 99"/>
            <p:cNvSpPr>
              <a:spLocks/>
            </p:cNvSpPr>
            <p:nvPr/>
          </p:nvSpPr>
          <p:spPr bwMode="auto">
            <a:xfrm>
              <a:off x="2291" y="1176"/>
              <a:ext cx="160" cy="160"/>
            </a:xfrm>
            <a:custGeom>
              <a:avLst/>
              <a:gdLst/>
              <a:ahLst/>
              <a:cxnLst>
                <a:cxn ang="0">
                  <a:pos x="55" y="125"/>
                </a:cxn>
                <a:cxn ang="0">
                  <a:pos x="113" y="62"/>
                </a:cxn>
                <a:cxn ang="0">
                  <a:pos x="55" y="0"/>
                </a:cxn>
                <a:cxn ang="0">
                  <a:pos x="0" y="62"/>
                </a:cxn>
                <a:cxn ang="0">
                  <a:pos x="55" y="125"/>
                </a:cxn>
              </a:cxnLst>
              <a:rect l="0" t="0" r="r" b="b"/>
              <a:pathLst>
                <a:path w="113" h="125">
                  <a:moveTo>
                    <a:pt x="55" y="125"/>
                  </a:moveTo>
                  <a:cubicBezTo>
                    <a:pt x="87" y="125"/>
                    <a:pt x="113" y="96"/>
                    <a:pt x="113" y="62"/>
                  </a:cubicBezTo>
                  <a:cubicBezTo>
                    <a:pt x="113" y="29"/>
                    <a:pt x="87" y="0"/>
                    <a:pt x="55" y="0"/>
                  </a:cubicBezTo>
                  <a:cubicBezTo>
                    <a:pt x="26" y="0"/>
                    <a:pt x="0" y="29"/>
                    <a:pt x="0" y="62"/>
                  </a:cubicBezTo>
                  <a:cubicBezTo>
                    <a:pt x="0" y="96"/>
                    <a:pt x="26" y="125"/>
                    <a:pt x="55" y="125"/>
                  </a:cubicBezTo>
                  <a:close/>
                </a:path>
              </a:pathLst>
            </a:custGeom>
            <a:solidFill>
              <a:srgbClr val="08378C"/>
            </a:solidFill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/>
              </a:endParaRPr>
            </a:p>
          </p:txBody>
        </p:sp>
      </p:grpSp>
      <p:grpSp>
        <p:nvGrpSpPr>
          <p:cNvPr id="124" name="Group 45"/>
          <p:cNvGrpSpPr/>
          <p:nvPr/>
        </p:nvGrpSpPr>
        <p:grpSpPr>
          <a:xfrm>
            <a:off x="285720" y="2167255"/>
            <a:ext cx="893653" cy="1005700"/>
            <a:chOff x="1023905" y="2356953"/>
            <a:chExt cx="893653" cy="1005700"/>
          </a:xfrm>
          <a:solidFill>
            <a:srgbClr val="C00000"/>
          </a:solidFill>
        </p:grpSpPr>
        <p:sp>
          <p:nvSpPr>
            <p:cNvPr id="125" name="Freeform 1304"/>
            <p:cNvSpPr>
              <a:spLocks/>
            </p:cNvSpPr>
            <p:nvPr/>
          </p:nvSpPr>
          <p:spPr bwMode="auto">
            <a:xfrm rot="19310162">
              <a:off x="1031709" y="2356953"/>
              <a:ext cx="885849" cy="1005700"/>
            </a:xfrm>
            <a:custGeom>
              <a:avLst/>
              <a:gdLst/>
              <a:ahLst/>
              <a:cxnLst>
                <a:cxn ang="0">
                  <a:pos x="0" y="178"/>
                </a:cxn>
                <a:cxn ang="0">
                  <a:pos x="180" y="0"/>
                </a:cxn>
                <a:cxn ang="0">
                  <a:pos x="358" y="178"/>
                </a:cxn>
                <a:cxn ang="0">
                  <a:pos x="207" y="347"/>
                </a:cxn>
                <a:cxn ang="0">
                  <a:pos x="176" y="407"/>
                </a:cxn>
                <a:cxn ang="0">
                  <a:pos x="148" y="347"/>
                </a:cxn>
                <a:cxn ang="0">
                  <a:pos x="0" y="178"/>
                </a:cxn>
              </a:cxnLst>
              <a:rect l="0" t="0" r="r" b="b"/>
              <a:pathLst>
                <a:path w="358" h="407">
                  <a:moveTo>
                    <a:pt x="0" y="178"/>
                  </a:moveTo>
                  <a:cubicBezTo>
                    <a:pt x="0" y="80"/>
                    <a:pt x="80" y="0"/>
                    <a:pt x="180" y="0"/>
                  </a:cubicBezTo>
                  <a:cubicBezTo>
                    <a:pt x="278" y="0"/>
                    <a:pt x="358" y="80"/>
                    <a:pt x="358" y="178"/>
                  </a:cubicBezTo>
                  <a:cubicBezTo>
                    <a:pt x="358" y="263"/>
                    <a:pt x="293" y="334"/>
                    <a:pt x="207" y="347"/>
                  </a:cubicBezTo>
                  <a:cubicBezTo>
                    <a:pt x="176" y="407"/>
                    <a:pt x="176" y="407"/>
                    <a:pt x="176" y="407"/>
                  </a:cubicBezTo>
                  <a:cubicBezTo>
                    <a:pt x="148" y="347"/>
                    <a:pt x="148" y="347"/>
                    <a:pt x="148" y="347"/>
                  </a:cubicBezTo>
                  <a:cubicBezTo>
                    <a:pt x="63" y="331"/>
                    <a:pt x="0" y="260"/>
                    <a:pt x="0" y="178"/>
                  </a:cubicBezTo>
                  <a:close/>
                </a:path>
              </a:pathLst>
            </a:custGeom>
            <a:solidFill>
              <a:srgbClr val="08378C"/>
            </a:solidFill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/>
              </a:endParaRPr>
            </a:p>
          </p:txBody>
        </p:sp>
        <p:sp>
          <p:nvSpPr>
            <p:cNvPr id="126" name="Title 1"/>
            <p:cNvSpPr txBox="1">
              <a:spLocks/>
            </p:cNvSpPr>
            <p:nvPr/>
          </p:nvSpPr>
          <p:spPr>
            <a:xfrm>
              <a:off x="1066800" y="2570133"/>
              <a:ext cx="685800" cy="369332"/>
            </a:xfrm>
            <a:prstGeom prst="rect">
              <a:avLst/>
            </a:prstGeom>
            <a:noFill/>
          </p:spPr>
          <p:txBody>
            <a:bodyPr vert="horz" wrap="square" lIns="91440" tIns="45720" rIns="91440" bIns="45720" rtlCol="0" anchor="ctr">
              <a:sp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28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/>
                <a:ea typeface="微软雅黑"/>
                <a:cs typeface="+mj-cs"/>
              </a:endParaRPr>
            </a:p>
          </p:txBody>
        </p:sp>
        <p:sp>
          <p:nvSpPr>
            <p:cNvPr id="127" name="Content Placeholder 2"/>
            <p:cNvSpPr txBox="1">
              <a:spLocks/>
            </p:cNvSpPr>
            <p:nvPr/>
          </p:nvSpPr>
          <p:spPr>
            <a:xfrm>
              <a:off x="1023905" y="2547134"/>
              <a:ext cx="714379" cy="500066"/>
            </a:xfrm>
            <a:prstGeom prst="rect">
              <a:avLst/>
            </a:prstGeom>
            <a:noFill/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altLang="zh-CN" sz="1000" b="1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rPr>
                <a:t>2013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zh-CN" altLang="en-US" sz="1000" b="1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rPr>
                <a:t>吸收存款</a:t>
              </a:r>
              <a:endPara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</p:grpSp>
      <p:grpSp>
        <p:nvGrpSpPr>
          <p:cNvPr id="128" name="Group 47"/>
          <p:cNvGrpSpPr/>
          <p:nvPr/>
        </p:nvGrpSpPr>
        <p:grpSpPr>
          <a:xfrm>
            <a:off x="2655082" y="1438557"/>
            <a:ext cx="885849" cy="1005700"/>
            <a:chOff x="3393267" y="1628255"/>
            <a:chExt cx="885849" cy="1005700"/>
          </a:xfrm>
          <a:solidFill>
            <a:srgbClr val="C00000"/>
          </a:solidFill>
        </p:grpSpPr>
        <p:sp>
          <p:nvSpPr>
            <p:cNvPr id="129" name="Freeform 1304"/>
            <p:cNvSpPr>
              <a:spLocks/>
            </p:cNvSpPr>
            <p:nvPr/>
          </p:nvSpPr>
          <p:spPr bwMode="auto">
            <a:xfrm rot="2308264">
              <a:off x="3393267" y="1628255"/>
              <a:ext cx="885849" cy="1005700"/>
            </a:xfrm>
            <a:custGeom>
              <a:avLst/>
              <a:gdLst/>
              <a:ahLst/>
              <a:cxnLst>
                <a:cxn ang="0">
                  <a:pos x="0" y="178"/>
                </a:cxn>
                <a:cxn ang="0">
                  <a:pos x="180" y="0"/>
                </a:cxn>
                <a:cxn ang="0">
                  <a:pos x="358" y="178"/>
                </a:cxn>
                <a:cxn ang="0">
                  <a:pos x="207" y="347"/>
                </a:cxn>
                <a:cxn ang="0">
                  <a:pos x="176" y="407"/>
                </a:cxn>
                <a:cxn ang="0">
                  <a:pos x="148" y="347"/>
                </a:cxn>
                <a:cxn ang="0">
                  <a:pos x="0" y="178"/>
                </a:cxn>
              </a:cxnLst>
              <a:rect l="0" t="0" r="r" b="b"/>
              <a:pathLst>
                <a:path w="358" h="407">
                  <a:moveTo>
                    <a:pt x="0" y="178"/>
                  </a:moveTo>
                  <a:cubicBezTo>
                    <a:pt x="0" y="80"/>
                    <a:pt x="80" y="0"/>
                    <a:pt x="180" y="0"/>
                  </a:cubicBezTo>
                  <a:cubicBezTo>
                    <a:pt x="278" y="0"/>
                    <a:pt x="358" y="80"/>
                    <a:pt x="358" y="178"/>
                  </a:cubicBezTo>
                  <a:cubicBezTo>
                    <a:pt x="358" y="263"/>
                    <a:pt x="293" y="334"/>
                    <a:pt x="207" y="347"/>
                  </a:cubicBezTo>
                  <a:cubicBezTo>
                    <a:pt x="176" y="407"/>
                    <a:pt x="176" y="407"/>
                    <a:pt x="176" y="407"/>
                  </a:cubicBezTo>
                  <a:cubicBezTo>
                    <a:pt x="148" y="347"/>
                    <a:pt x="148" y="347"/>
                    <a:pt x="148" y="347"/>
                  </a:cubicBezTo>
                  <a:cubicBezTo>
                    <a:pt x="63" y="331"/>
                    <a:pt x="0" y="260"/>
                    <a:pt x="0" y="178"/>
                  </a:cubicBezTo>
                  <a:close/>
                </a:path>
              </a:pathLst>
            </a:custGeom>
            <a:solidFill>
              <a:srgbClr val="08378C"/>
            </a:solidFill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/>
              </a:endParaRPr>
            </a:p>
          </p:txBody>
        </p:sp>
        <p:sp>
          <p:nvSpPr>
            <p:cNvPr id="131" name="Content Placeholder 2"/>
            <p:cNvSpPr txBox="1">
              <a:spLocks/>
            </p:cNvSpPr>
            <p:nvPr/>
          </p:nvSpPr>
          <p:spPr>
            <a:xfrm>
              <a:off x="3524235" y="1832754"/>
              <a:ext cx="694283" cy="208183"/>
            </a:xfrm>
            <a:prstGeom prst="rect">
              <a:avLst/>
            </a:prstGeom>
            <a:noFill/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altLang="zh-CN" sz="1000" b="1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rPr>
                <a:t>2015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zh-CN" altLang="en-US" sz="1000" b="1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rPr>
                <a:t>吸收存款</a:t>
              </a:r>
              <a:endPara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</p:grpSp>
      <p:grpSp>
        <p:nvGrpSpPr>
          <p:cNvPr id="132" name="Group 46"/>
          <p:cNvGrpSpPr/>
          <p:nvPr/>
        </p:nvGrpSpPr>
        <p:grpSpPr>
          <a:xfrm>
            <a:off x="1500166" y="1071552"/>
            <a:ext cx="885849" cy="1005700"/>
            <a:chOff x="2238351" y="1261250"/>
            <a:chExt cx="885849" cy="1005700"/>
          </a:xfrm>
          <a:solidFill>
            <a:srgbClr val="FFC000"/>
          </a:solidFill>
        </p:grpSpPr>
        <p:sp>
          <p:nvSpPr>
            <p:cNvPr id="133" name="Freeform 1304"/>
            <p:cNvSpPr>
              <a:spLocks/>
            </p:cNvSpPr>
            <p:nvPr/>
          </p:nvSpPr>
          <p:spPr bwMode="auto">
            <a:xfrm>
              <a:off x="2238351" y="1261250"/>
              <a:ext cx="885849" cy="1005700"/>
            </a:xfrm>
            <a:custGeom>
              <a:avLst/>
              <a:gdLst/>
              <a:ahLst/>
              <a:cxnLst>
                <a:cxn ang="0">
                  <a:pos x="0" y="178"/>
                </a:cxn>
                <a:cxn ang="0">
                  <a:pos x="180" y="0"/>
                </a:cxn>
                <a:cxn ang="0">
                  <a:pos x="358" y="178"/>
                </a:cxn>
                <a:cxn ang="0">
                  <a:pos x="207" y="347"/>
                </a:cxn>
                <a:cxn ang="0">
                  <a:pos x="176" y="407"/>
                </a:cxn>
                <a:cxn ang="0">
                  <a:pos x="148" y="347"/>
                </a:cxn>
                <a:cxn ang="0">
                  <a:pos x="0" y="178"/>
                </a:cxn>
              </a:cxnLst>
              <a:rect l="0" t="0" r="r" b="b"/>
              <a:pathLst>
                <a:path w="358" h="407">
                  <a:moveTo>
                    <a:pt x="0" y="178"/>
                  </a:moveTo>
                  <a:cubicBezTo>
                    <a:pt x="0" y="80"/>
                    <a:pt x="80" y="0"/>
                    <a:pt x="180" y="0"/>
                  </a:cubicBezTo>
                  <a:cubicBezTo>
                    <a:pt x="278" y="0"/>
                    <a:pt x="358" y="80"/>
                    <a:pt x="358" y="178"/>
                  </a:cubicBezTo>
                  <a:cubicBezTo>
                    <a:pt x="358" y="263"/>
                    <a:pt x="293" y="334"/>
                    <a:pt x="207" y="347"/>
                  </a:cubicBezTo>
                  <a:cubicBezTo>
                    <a:pt x="176" y="407"/>
                    <a:pt x="176" y="407"/>
                    <a:pt x="176" y="407"/>
                  </a:cubicBezTo>
                  <a:cubicBezTo>
                    <a:pt x="148" y="347"/>
                    <a:pt x="148" y="347"/>
                    <a:pt x="148" y="347"/>
                  </a:cubicBezTo>
                  <a:cubicBezTo>
                    <a:pt x="63" y="331"/>
                    <a:pt x="0" y="260"/>
                    <a:pt x="0" y="178"/>
                  </a:cubicBezTo>
                  <a:close/>
                </a:path>
              </a:pathLst>
            </a:custGeom>
            <a:solidFill>
              <a:srgbClr val="08378C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/>
              </a:endParaRPr>
            </a:p>
          </p:txBody>
        </p:sp>
        <p:sp>
          <p:nvSpPr>
            <p:cNvPr id="135" name="Content Placeholder 2"/>
            <p:cNvSpPr txBox="1">
              <a:spLocks/>
            </p:cNvSpPr>
            <p:nvPr/>
          </p:nvSpPr>
          <p:spPr>
            <a:xfrm>
              <a:off x="2309789" y="1475564"/>
              <a:ext cx="762000" cy="208183"/>
            </a:xfrm>
            <a:prstGeom prst="rect">
              <a:avLst/>
            </a:prstGeom>
            <a:noFill/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altLang="zh-CN" sz="1000" b="1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rPr>
                <a:t>2014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zh-CN" altLang="en-US" sz="1000" b="1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rPr>
                <a:t>吸收存款</a:t>
              </a:r>
              <a:endPara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671190043"/>
      </p:ext>
    </p:extLst>
  </p:cSld>
  <p:clrMapOvr>
    <a:masterClrMapping/>
  </p:clrMapOvr>
  <p:transition spd="slow" advClick="0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自定义 121">
      <a:dk1>
        <a:srgbClr val="6C6C6C"/>
      </a:dk1>
      <a:lt1>
        <a:srgbClr val="FFFFFF"/>
      </a:lt1>
      <a:dk2>
        <a:srgbClr val="6C6C6C"/>
      </a:dk2>
      <a:lt2>
        <a:srgbClr val="FFFFFF"/>
      </a:lt2>
      <a:accent1>
        <a:srgbClr val="1A8FA2"/>
      </a:accent1>
      <a:accent2>
        <a:srgbClr val="4B4D79"/>
      </a:accent2>
      <a:accent3>
        <a:srgbClr val="FF9900"/>
      </a:accent3>
      <a:accent4>
        <a:srgbClr val="F85360"/>
      </a:accent4>
      <a:accent5>
        <a:srgbClr val="686868"/>
      </a:accent5>
      <a:accent6>
        <a:srgbClr val="FFFFFF"/>
      </a:accent6>
      <a:hlink>
        <a:srgbClr val="1F1F1F"/>
      </a:hlink>
      <a:folHlink>
        <a:srgbClr val="2F2F2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复合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/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560</TotalTime>
  <Words>213</Words>
  <Application>Microsoft Office PowerPoint</Application>
  <PresentationFormat>全屏显示(16:9)</PresentationFormat>
  <Paragraphs>31</Paragraphs>
  <Slides>13</Slides>
  <Notes>11</Notes>
  <HiddenSlides>0</HiddenSlides>
  <MMClips>0</MMClips>
  <ScaleCrop>false</ScaleCrop>
  <HeadingPairs>
    <vt:vector size="4" baseType="variant">
      <vt:variant>
        <vt:lpstr>主题</vt:lpstr>
      </vt:variant>
      <vt:variant>
        <vt:i4>4</vt:i4>
      </vt:variant>
      <vt:variant>
        <vt:lpstr>幻灯片标题</vt:lpstr>
      </vt:variant>
      <vt:variant>
        <vt:i4>13</vt:i4>
      </vt:variant>
    </vt:vector>
  </HeadingPairs>
  <TitlesOfParts>
    <vt:vector size="17" baseType="lpstr">
      <vt:lpstr>Office 主题​​</vt:lpstr>
      <vt:lpstr>Office 主题</vt:lpstr>
      <vt:lpstr>4_Office 主题</vt:lpstr>
      <vt:lpstr>1_Office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win7</dc:creator>
  <cp:lastModifiedBy>王皙芳</cp:lastModifiedBy>
  <cp:revision>122</cp:revision>
  <dcterms:created xsi:type="dcterms:W3CDTF">2016-10-08T01:44:51Z</dcterms:created>
  <dcterms:modified xsi:type="dcterms:W3CDTF">2017-06-12T02:54:31Z</dcterms:modified>
</cp:coreProperties>
</file>