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5" r:id="rId2"/>
    <p:sldId id="258" r:id="rId3"/>
    <p:sldId id="297" r:id="rId4"/>
    <p:sldId id="296" r:id="rId5"/>
    <p:sldId id="298" r:id="rId6"/>
    <p:sldId id="305" r:id="rId7"/>
    <p:sldId id="302" r:id="rId8"/>
    <p:sldId id="303" r:id="rId9"/>
    <p:sldId id="312" r:id="rId10"/>
    <p:sldId id="307" r:id="rId11"/>
    <p:sldId id="315" r:id="rId12"/>
    <p:sldId id="308" r:id="rId13"/>
    <p:sldId id="313" r:id="rId14"/>
    <p:sldId id="314" r:id="rId15"/>
    <p:sldId id="310" r:id="rId16"/>
  </p:sldIdLst>
  <p:sldSz cx="9144000" cy="6858000" type="screen4x3"/>
  <p:notesSz cx="6858000" cy="9144000"/>
  <p:embeddedFontLst>
    <p:embeddedFont>
      <p:font typeface="黑体" pitchFamily="49" charset="-122"/>
      <p:regular r:id="rId18"/>
    </p:embeddedFont>
    <p:embeddedFont>
      <p:font typeface="Dotum" pitchFamily="34" charset="-127"/>
      <p:regular r:id="rId19"/>
    </p:embeddedFont>
    <p:embeddedFont>
      <p:font typeface="微软雅黑" pitchFamily="34" charset="-122"/>
      <p:regular r:id="rId20"/>
      <p:bold r:id="rId21"/>
    </p:embeddedFont>
    <p:embeddedFont>
      <p:font typeface="华文琥珀" pitchFamily="2" charset="-122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F4A"/>
    <a:srgbClr val="F9AA49"/>
    <a:srgbClr val="FC6446"/>
    <a:srgbClr val="A371A7"/>
    <a:srgbClr val="FCF2F2"/>
    <a:srgbClr val="FDF2F3"/>
    <a:srgbClr val="FDF3F4"/>
    <a:srgbClr val="AF84B2"/>
    <a:srgbClr val="FCF1F3"/>
    <a:srgbClr val="A49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94643"/>
  </p:normalViewPr>
  <p:slideViewPr>
    <p:cSldViewPr>
      <p:cViewPr varScale="1">
        <p:scale>
          <a:sx n="66" d="100"/>
          <a:sy n="66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5C253-233D-482C-A33B-837D7555C6EC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A27ED-71C2-4374-9DD5-1618B5BD47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99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595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A27ED-71C2-4374-9DD5-1618B5BD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834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A27ED-71C2-4374-9DD5-1618B5BD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67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A27ED-71C2-4374-9DD5-1618B5BD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883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A27ED-71C2-4374-9DD5-1618B5BD479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739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A27ED-71C2-4374-9DD5-1618B5BD47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58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A27ED-71C2-4374-9DD5-1618B5BD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673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A27ED-71C2-4374-9DD5-1618B5BD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895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A27ED-71C2-4374-9DD5-1618B5BD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890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A27ED-71C2-4374-9DD5-1618B5BD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393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A27ED-71C2-4374-9DD5-1618B5BD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371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A27ED-71C2-4374-9DD5-1618B5BD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4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6328519"/>
            <a:ext cx="1707520" cy="3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1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498" y="-1112555"/>
            <a:ext cx="1402167" cy="18693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328519"/>
            <a:ext cx="1779529" cy="3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498" y="-1112555"/>
            <a:ext cx="1402167" cy="186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266700" y="1803612"/>
            <a:ext cx="303929" cy="1015868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lang="zh-CN" altLang="en-US" sz="10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16" name="文本框 15" descr="e7d195523061f1c0cef09ac28eaae964ec9988a5cce77c8b8C1E4685C6E6B40CD7615480512384A61EE159C6FE0045D14B61E85D0A95589D558B81FFC809322ACC20DC2254D928200A3EA0841B8B18144DC47CBD04FCA384408AF03A26AFFDF192346722787A389DB6D6BE826066A063ECDC78A932AD2721B5CFDE870F76DE7C3CCE2B9A07730B5F"/>
          <p:cNvSpPr txBox="1"/>
          <p:nvPr/>
        </p:nvSpPr>
        <p:spPr>
          <a:xfrm>
            <a:off x="1362662" y="3345086"/>
            <a:ext cx="6528673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演讲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人：中国商飞上海飞机设计研究院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 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黄茜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8" y="5333998"/>
            <a:ext cx="1143151" cy="15240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0" t="31471" r="66922" b="61146"/>
          <a:stretch/>
        </p:blipFill>
        <p:spPr>
          <a:xfrm>
            <a:off x="88918" y="2272344"/>
            <a:ext cx="756745" cy="4320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-599017"/>
            <a:ext cx="2598705" cy="26959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69" y="4451543"/>
            <a:ext cx="1794760" cy="2392702"/>
          </a:xfrm>
          <a:prstGeom prst="rect">
            <a:avLst/>
          </a:prstGeom>
        </p:spPr>
      </p:pic>
      <p:sp>
        <p:nvSpPr>
          <p:cNvPr id="9" name="文本框 8" descr="e7d195523061f1c0cef09ac28eaae964ec9988a5cce77c8b8C1E4685C6E6B40CD7615480512384A61EE159C6FE0045D14B61E85D0A95589D558B81FFC809322ACC20DC2254D928200A3EA0841B8B18144DC47CBD04FCA384408AF03A26AFFDF192346722787A389DB6D6BE826066A063ECDC78A932AD2721B5CFDE870F76DE7C3CCE2B9A07730B5F"/>
          <p:cNvSpPr txBox="1"/>
          <p:nvPr/>
        </p:nvSpPr>
        <p:spPr>
          <a:xfrm>
            <a:off x="683568" y="1963088"/>
            <a:ext cx="8061600" cy="120032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7200" dirty="0" smtClean="0">
                <a:gradFill flip="none" rotWithShape="1">
                  <a:gsLst>
                    <a:gs pos="0">
                      <a:srgbClr val="AF0319"/>
                    </a:gs>
                    <a:gs pos="74000">
                      <a:srgbClr val="AF0319"/>
                    </a:gs>
                    <a:gs pos="39000">
                      <a:srgbClr val="DF0819"/>
                    </a:gs>
                    <a:gs pos="100000">
                      <a:srgbClr val="DF0819"/>
                    </a:gs>
                  </a:gsLst>
                  <a:lin ang="18900000" scaled="1"/>
                  <a:tileRect/>
                </a:gradFill>
                <a:latin typeface="华文琥珀" panose="02010800040101010101" pitchFamily="2" charset="-122"/>
                <a:ea typeface="华文琥珀" panose="02010800040101010101" pitchFamily="2" charset="-122"/>
                <a:sym typeface="Bebas" pitchFamily="2" charset="0"/>
              </a:rPr>
              <a:t>蓝天上的品牌之魂</a:t>
            </a:r>
            <a:endParaRPr lang="en-US" altLang="zh-CN" sz="7200" dirty="0">
              <a:gradFill flip="none" rotWithShape="1">
                <a:gsLst>
                  <a:gs pos="0">
                    <a:srgbClr val="AF0319"/>
                  </a:gs>
                  <a:gs pos="74000">
                    <a:srgbClr val="AF0319"/>
                  </a:gs>
                  <a:gs pos="39000">
                    <a:srgbClr val="DF0819"/>
                  </a:gs>
                  <a:gs pos="100000">
                    <a:srgbClr val="DF0819"/>
                  </a:gs>
                </a:gsLst>
                <a:lin ang="18900000" scaled="1"/>
                <a:tileRect/>
              </a:gradFill>
              <a:latin typeface="华文琥珀" panose="02010800040101010101" pitchFamily="2" charset="-122"/>
              <a:ea typeface="华文琥珀" panose="02010800040101010101" pitchFamily="2" charset="-122"/>
              <a:sym typeface="Bebas" pitchFamily="2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0" t="31471" r="66922" b="61146"/>
          <a:stretch/>
        </p:blipFill>
        <p:spPr>
          <a:xfrm>
            <a:off x="0" y="1688747"/>
            <a:ext cx="1198973" cy="6845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0" t="31471" r="66922" b="61146"/>
          <a:stretch/>
        </p:blipFill>
        <p:spPr>
          <a:xfrm>
            <a:off x="7524328" y="2888488"/>
            <a:ext cx="1220840" cy="4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椭圆 249"/>
          <p:cNvSpPr/>
          <p:nvPr/>
        </p:nvSpPr>
        <p:spPr>
          <a:xfrm>
            <a:off x="2339753" y="2708920"/>
            <a:ext cx="854072" cy="827616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dirty="0" smtClean="0">
                <a:latin typeface="Bebas" pitchFamily="2" charset="0"/>
                <a:ea typeface="微软雅黑" panose="020B0503020204020204" pitchFamily="34" charset="-122"/>
              </a:rPr>
              <a:t>3</a:t>
            </a:r>
            <a:endParaRPr lang="zh-CN" altLang="en-US" sz="4000" dirty="0">
              <a:latin typeface="Bebas" pitchFamily="2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45752" y="2799563"/>
            <a:ext cx="3635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什么是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品牌之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魂</a:t>
            </a: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55" y="-531440"/>
            <a:ext cx="2022248" cy="269598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451212" y="157458"/>
            <a:ext cx="3524151" cy="741276"/>
            <a:chOff x="-601538" y="157458"/>
            <a:chExt cx="4698257" cy="74127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1" b="40191"/>
            <a:stretch/>
          </p:blipFill>
          <p:spPr>
            <a:xfrm>
              <a:off x="-601538" y="157458"/>
              <a:ext cx="4269063" cy="74127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68008" y="297263"/>
              <a:ext cx="3528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蓝天上的品牌之魂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301935" y="2522563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</a:p>
        </p:txBody>
      </p:sp>
      <p:pic>
        <p:nvPicPr>
          <p:cNvPr id="9" name="未命名_混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431" y="6231565"/>
            <a:ext cx="457260" cy="609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/>
          <a:stretch/>
        </p:blipFill>
        <p:spPr>
          <a:xfrm>
            <a:off x="0" y="16894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5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1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50" grpId="0" animBg="1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" y="1268761"/>
            <a:ext cx="9143999" cy="3960440"/>
          </a:xfrm>
          <a:prstGeom prst="rect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8" y="1705695"/>
            <a:ext cx="4244758" cy="30969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4734039" y="1710547"/>
            <a:ext cx="4244758" cy="3092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177" y="541560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十与它的总设计师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964" y="5415607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麦道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82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飞机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-451212" y="157458"/>
            <a:ext cx="3524151" cy="741276"/>
            <a:chOff x="-601538" y="157458"/>
            <a:chExt cx="4698257" cy="74127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1" b="40191"/>
            <a:stretch/>
          </p:blipFill>
          <p:spPr>
            <a:xfrm>
              <a:off x="-601538" y="157458"/>
              <a:ext cx="4269063" cy="741276"/>
            </a:xfrm>
            <a:prstGeom prst="rect">
              <a:avLst/>
            </a:prstGeom>
          </p:spPr>
        </p:pic>
        <p:sp>
          <p:nvSpPr>
            <p:cNvPr id="10" name="文本框 7"/>
            <p:cNvSpPr txBox="1"/>
            <p:nvPr/>
          </p:nvSpPr>
          <p:spPr>
            <a:xfrm>
              <a:off x="568008" y="297263"/>
              <a:ext cx="3528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蓝天上的品牌之魂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04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409960" y="1268760"/>
            <a:ext cx="4734039" cy="4464496"/>
          </a:xfrm>
          <a:prstGeom prst="rect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4113"/>
          <a:stretch/>
        </p:blipFill>
        <p:spPr>
          <a:xfrm>
            <a:off x="1712" y="0"/>
            <a:ext cx="4408248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18826" y="485714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什么是品牌之魂？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34039" y="2042766"/>
            <a:ext cx="387798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怀揣翱翔之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梦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朝着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那座最高的</a:t>
            </a: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山峰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一生的时间砥砺前行的人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55976" y="4221089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方正魏碑简体" panose="02010601030101010101" pitchFamily="2" charset="-122"/>
                <a:ea typeface="方正魏碑简体" panose="02010601030101010101" pitchFamily="2" charset="-122"/>
                <a:cs typeface="Times New Roman" panose="02020603050405020304" pitchFamily="18" charset="0"/>
              </a:rPr>
              <a:t>謇吾法夫前修兮，非世俗之所服</a:t>
            </a:r>
            <a:r>
              <a:rPr lang="zh-CN" altLang="zh-CN" sz="2400" b="1" dirty="0" smtClean="0">
                <a:latin typeface="方正魏碑简体" panose="02010601030101010101" pitchFamily="2" charset="-122"/>
                <a:ea typeface="方正魏碑简体" panose="02010601030101010101" pitchFamily="2" charset="-122"/>
                <a:cs typeface="Times New Roman" panose="02020603050405020304" pitchFamily="18" charset="0"/>
              </a:rPr>
              <a:t>，</a:t>
            </a:r>
            <a:endParaRPr lang="en-US" altLang="zh-CN" sz="2400" b="1" dirty="0" smtClean="0">
              <a:latin typeface="方正魏碑简体" panose="02010601030101010101" pitchFamily="2" charset="-122"/>
              <a:ea typeface="方正魏碑简体" panose="02010601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 smtClean="0">
                <a:latin typeface="方正魏碑简体" panose="02010601030101010101" pitchFamily="2" charset="-122"/>
                <a:ea typeface="方正魏碑简体" panose="02010601030101010101" pitchFamily="2" charset="-122"/>
                <a:cs typeface="Times New Roman" panose="02020603050405020304" pitchFamily="18" charset="0"/>
              </a:rPr>
              <a:t>亦</a:t>
            </a:r>
            <a:r>
              <a:rPr lang="zh-CN" altLang="zh-CN" sz="2400" b="1" dirty="0">
                <a:latin typeface="方正魏碑简体" panose="02010601030101010101" pitchFamily="2" charset="-122"/>
                <a:ea typeface="方正魏碑简体" panose="02010601030101010101" pitchFamily="2" charset="-122"/>
                <a:cs typeface="Times New Roman" panose="02020603050405020304" pitchFamily="18" charset="0"/>
              </a:rPr>
              <a:t>余心之所善兮，虽九死其犹未</a:t>
            </a:r>
            <a:r>
              <a:rPr lang="zh-CN" altLang="zh-CN" sz="2400" b="1" dirty="0" smtClean="0">
                <a:latin typeface="方正魏碑简体" panose="02010601030101010101" pitchFamily="2" charset="-122"/>
                <a:ea typeface="方正魏碑简体" panose="02010601030101010101" pitchFamily="2" charset="-122"/>
                <a:cs typeface="Times New Roman" panose="02020603050405020304" pitchFamily="18" charset="0"/>
              </a:rPr>
              <a:t>悔</a:t>
            </a:r>
            <a:r>
              <a:rPr lang="zh-CN" altLang="en-US" sz="2400" b="1" dirty="0" smtClean="0">
                <a:latin typeface="方正魏碑简体" panose="02010601030101010101" pitchFamily="2" charset="-122"/>
                <a:ea typeface="方正魏碑简体" panose="02010601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400" b="1" dirty="0">
              <a:latin typeface="方正魏碑简体" panose="02010601030101010101" pitchFamily="2" charset="-122"/>
              <a:ea typeface="方正魏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8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build="allAtOnce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6" y="2078280"/>
            <a:ext cx="471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层楼高的符合性支持报告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6016" y="3417033"/>
            <a:ext cx="523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万个飞机零件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6016" y="4923615"/>
            <a:ext cx="563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失速试飞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1680" y="1539671"/>
            <a:ext cx="15760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88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91680" y="4461950"/>
            <a:ext cx="29674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8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8220</a:t>
            </a:r>
            <a:endParaRPr lang="zh-CN" altLang="en-US" sz="88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3015400"/>
            <a:ext cx="2271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600</a:t>
            </a:r>
            <a:endParaRPr lang="zh-CN" altLang="en-US" sz="88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451212" y="157458"/>
            <a:ext cx="3524151" cy="741276"/>
            <a:chOff x="-601538" y="157458"/>
            <a:chExt cx="4698257" cy="74127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1" b="40191"/>
            <a:stretch/>
          </p:blipFill>
          <p:spPr>
            <a:xfrm>
              <a:off x="-601538" y="157458"/>
              <a:ext cx="4269063" cy="741276"/>
            </a:xfrm>
            <a:prstGeom prst="rect">
              <a:avLst/>
            </a:prstGeom>
          </p:spPr>
        </p:pic>
        <p:sp>
          <p:nvSpPr>
            <p:cNvPr id="11" name="文本框 7"/>
            <p:cNvSpPr txBox="1"/>
            <p:nvPr/>
          </p:nvSpPr>
          <p:spPr>
            <a:xfrm>
              <a:off x="568008" y="297263"/>
              <a:ext cx="3528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蓝天上的品牌之魂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21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" b="1712"/>
          <a:stretch/>
        </p:blipFill>
        <p:spPr>
          <a:xfrm>
            <a:off x="-1" y="0"/>
            <a:ext cx="9144001" cy="69049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4193908" cy="6904950"/>
          </a:xfrm>
          <a:prstGeom prst="rect">
            <a:avLst/>
          </a:prstGeom>
          <a:solidFill>
            <a:schemeClr val="tx1">
              <a:lumMod val="85000"/>
              <a:lumOff val="1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研制大飞机承载着中国几代人的梦想，前面的路还很长，挑战还很多，很严峻，望继续弘扬航空报国精神，总结经验，迎难而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上，让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中国自主研制的大飞机早日在蓝天上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翱翔。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r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习近平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87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66706" y="400506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谢谢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450968" y="4371817"/>
            <a:ext cx="4243866" cy="0"/>
            <a:chOff x="3267532" y="1814417"/>
            <a:chExt cx="5657752" cy="0"/>
          </a:xfrm>
          <a:effectLst/>
        </p:grpSpPr>
        <p:cxnSp>
          <p:nvCxnSpPr>
            <p:cNvPr id="14" name="直接连接符 13"/>
            <p:cNvCxnSpPr/>
            <p:nvPr/>
          </p:nvCxnSpPr>
          <p:spPr>
            <a:xfrm>
              <a:off x="3267532" y="1814417"/>
              <a:ext cx="1925825" cy="0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6999459" y="1814417"/>
              <a:ext cx="1925825" cy="0"/>
            </a:xfrm>
            <a:prstGeom prst="line">
              <a:avLst/>
            </a:prstGeom>
            <a:ln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0" t="31471" r="66922" b="61146"/>
          <a:stretch/>
        </p:blipFill>
        <p:spPr>
          <a:xfrm>
            <a:off x="395536" y="2335650"/>
            <a:ext cx="594143" cy="413529"/>
          </a:xfrm>
          <a:prstGeom prst="rect">
            <a:avLst/>
          </a:prstGeom>
        </p:spPr>
      </p:pic>
      <p:sp>
        <p:nvSpPr>
          <p:cNvPr id="10" name="文本框 9" descr="e7d195523061f1c0cef09ac28eaae964ec9988a5cce77c8b8C1E4685C6E6B40CD7615480512384A61EE159C6FE0045D14B61E85D0A95589D558B81FFC809322ACC20DC2254D928200A3EA0841B8B18144DC47CBD04FCA384408AF03A26AFFDF192346722787A389DB6D6BE826066A063ECDC78A932AD2721B5CFDE870F76DE7C3CCE2B9A07730B5F"/>
          <p:cNvSpPr txBox="1"/>
          <p:nvPr/>
        </p:nvSpPr>
        <p:spPr>
          <a:xfrm>
            <a:off x="691345" y="2167534"/>
            <a:ext cx="8058792" cy="120032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7200" dirty="0" smtClean="0">
                <a:gradFill flip="none" rotWithShape="1">
                  <a:gsLst>
                    <a:gs pos="0">
                      <a:srgbClr val="AF0319"/>
                    </a:gs>
                    <a:gs pos="74000">
                      <a:srgbClr val="AF0319"/>
                    </a:gs>
                    <a:gs pos="39000">
                      <a:srgbClr val="DF0819"/>
                    </a:gs>
                    <a:gs pos="100000">
                      <a:srgbClr val="DF0819"/>
                    </a:gs>
                  </a:gsLst>
                  <a:lin ang="18900000" scaled="1"/>
                  <a:tileRect/>
                </a:gradFill>
                <a:latin typeface="华文琥珀" panose="02010800040101010101" pitchFamily="2" charset="-122"/>
                <a:ea typeface="华文琥珀" panose="02010800040101010101" pitchFamily="2" charset="-122"/>
                <a:sym typeface="Bebas" pitchFamily="2" charset="0"/>
              </a:rPr>
              <a:t>蓝天上的品牌之魂</a:t>
            </a:r>
            <a:endParaRPr lang="en-US" altLang="zh-CN" sz="7200" dirty="0">
              <a:gradFill flip="none" rotWithShape="1">
                <a:gsLst>
                  <a:gs pos="0">
                    <a:srgbClr val="AF0319"/>
                  </a:gs>
                  <a:gs pos="74000">
                    <a:srgbClr val="AF0319"/>
                  </a:gs>
                  <a:gs pos="39000">
                    <a:srgbClr val="DF0819"/>
                  </a:gs>
                  <a:gs pos="100000">
                    <a:srgbClr val="DF0819"/>
                  </a:gs>
                </a:gsLst>
                <a:lin ang="18900000" scaled="1"/>
                <a:tileRect/>
              </a:gradFill>
              <a:latin typeface="华文琥珀" panose="02010800040101010101" pitchFamily="2" charset="-122"/>
              <a:ea typeface="华文琥珀" panose="02010800040101010101" pitchFamily="2" charset="-122"/>
              <a:sym typeface="Bebas" pitchFamily="2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0" t="31471" r="66922" b="61146"/>
          <a:stretch/>
        </p:blipFill>
        <p:spPr>
          <a:xfrm>
            <a:off x="401640" y="1752054"/>
            <a:ext cx="941349" cy="65518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0" t="31471" r="66922" b="61146"/>
          <a:stretch/>
        </p:blipFill>
        <p:spPr>
          <a:xfrm>
            <a:off x="8095147" y="2112512"/>
            <a:ext cx="941349" cy="6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70505 134059-2_1_clip1_mp4 ver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699418" y="1700808"/>
            <a:ext cx="3728400" cy="998820"/>
          </a:xfrm>
          <a:prstGeom prst="rect">
            <a:avLst/>
          </a:prstGeom>
          <a:noFill/>
          <a:ln>
            <a:solidFill>
              <a:srgbClr val="F9A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C919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是国产的吗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699418" y="3356992"/>
            <a:ext cx="3728400" cy="998820"/>
          </a:xfrm>
          <a:prstGeom prst="rect">
            <a:avLst/>
          </a:prstGeom>
          <a:noFill/>
          <a:ln>
            <a:solidFill>
              <a:srgbClr val="F9A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发动机是中国的吗？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699418" y="5013176"/>
            <a:ext cx="3728400" cy="998820"/>
          </a:xfrm>
          <a:prstGeom prst="rect">
            <a:avLst/>
          </a:prstGeom>
          <a:noFill/>
          <a:ln>
            <a:solidFill>
              <a:srgbClr val="F9A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</a:t>
            </a:r>
            <a:r>
              <a:rPr lang="zh-C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就是造了个壳子嘛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-451212" y="157458"/>
            <a:ext cx="3524151" cy="741276"/>
            <a:chOff x="-601538" y="157458"/>
            <a:chExt cx="4698257" cy="74127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1" b="40191"/>
            <a:stretch/>
          </p:blipFill>
          <p:spPr>
            <a:xfrm>
              <a:off x="-601538" y="157458"/>
              <a:ext cx="4269063" cy="74127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568008" y="297263"/>
              <a:ext cx="3528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蓝天上的品牌之魂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0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椭圆 249"/>
          <p:cNvSpPr/>
          <p:nvPr/>
        </p:nvSpPr>
        <p:spPr>
          <a:xfrm>
            <a:off x="1348685" y="2599478"/>
            <a:ext cx="801630" cy="827616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dirty="0">
                <a:latin typeface="Bebas" pitchFamily="2" charset="0"/>
                <a:ea typeface="微软雅黑" panose="020B0503020204020204" pitchFamily="34" charset="-122"/>
              </a:rPr>
              <a:t>1</a:t>
            </a:r>
            <a:endParaRPr lang="zh-CN" altLang="en-US" sz="4000" dirty="0">
              <a:latin typeface="Bebas" pitchFamily="2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21100" y="2530166"/>
            <a:ext cx="6479292" cy="158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研制大飞机最关键</a:t>
            </a:r>
            <a:r>
              <a:rPr lang="zh-CN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zh-CN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核心</a:t>
            </a:r>
            <a:r>
              <a:rPr lang="zh-CN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技术是</a:t>
            </a:r>
            <a:r>
              <a:rPr lang="zh-CN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什么？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5" name="图片 2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-531440"/>
            <a:ext cx="2493815" cy="2695980"/>
          </a:xfrm>
          <a:prstGeom prst="rect">
            <a:avLst/>
          </a:prstGeom>
        </p:spPr>
      </p:pic>
      <p:grpSp>
        <p:nvGrpSpPr>
          <p:cNvPr id="256" name="组合 255"/>
          <p:cNvGrpSpPr/>
          <p:nvPr/>
        </p:nvGrpSpPr>
        <p:grpSpPr>
          <a:xfrm>
            <a:off x="-451212" y="157458"/>
            <a:ext cx="3524151" cy="741276"/>
            <a:chOff x="-601538" y="157458"/>
            <a:chExt cx="4698257" cy="741276"/>
          </a:xfrm>
        </p:grpSpPr>
        <p:pic>
          <p:nvPicPr>
            <p:cNvPr id="257" name="图片 25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1" b="40191"/>
            <a:stretch/>
          </p:blipFill>
          <p:spPr>
            <a:xfrm>
              <a:off x="-601538" y="157458"/>
              <a:ext cx="4269063" cy="741276"/>
            </a:xfrm>
            <a:prstGeom prst="rect">
              <a:avLst/>
            </a:prstGeom>
          </p:spPr>
        </p:pic>
        <p:sp>
          <p:nvSpPr>
            <p:cNvPr id="258" name="文本框 257"/>
            <p:cNvSpPr txBox="1"/>
            <p:nvPr/>
          </p:nvSpPr>
          <p:spPr>
            <a:xfrm>
              <a:off x="568008" y="297263"/>
              <a:ext cx="3528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蓝天上的品牌之魂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113648" y="1988841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举个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栗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-451212" y="157458"/>
            <a:ext cx="3524151" cy="741276"/>
            <a:chOff x="-601538" y="157458"/>
            <a:chExt cx="4698257" cy="74127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1" b="40191"/>
            <a:stretch/>
          </p:blipFill>
          <p:spPr>
            <a:xfrm>
              <a:off x="-601538" y="157458"/>
              <a:ext cx="4269063" cy="741276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568008" y="297263"/>
              <a:ext cx="3528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蓝天上的品牌之魂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4" b="89895" l="6839" r="92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1988">
            <a:off x="5879241" y="1391142"/>
            <a:ext cx="1806955" cy="18193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60" y="3573016"/>
            <a:ext cx="2585853" cy="25622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6794">
            <a:off x="5871708" y="4337770"/>
            <a:ext cx="2911408" cy="159892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36770" y="4217442"/>
            <a:ext cx="8424935" cy="831642"/>
            <a:chOff x="1776398" y="4017204"/>
            <a:chExt cx="7969508" cy="831642"/>
          </a:xfrm>
        </p:grpSpPr>
        <p:sp>
          <p:nvSpPr>
            <p:cNvPr id="21" name="椭圆 20"/>
            <p:cNvSpPr/>
            <p:nvPr/>
          </p:nvSpPr>
          <p:spPr>
            <a:xfrm>
              <a:off x="5335570" y="4017204"/>
              <a:ext cx="831644" cy="831642"/>
            </a:xfrm>
            <a:prstGeom prst="ellipse">
              <a:avLst/>
            </a:prstGeom>
            <a:solidFill>
              <a:srgbClr val="FC6E5B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776398" y="4254798"/>
              <a:ext cx="79695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rPr>
                <a:t>VS</a:t>
              </a:r>
              <a:endParaRPr lang="zh-CN" altLang="en-US" b="1" kern="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90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22182" y="2548446"/>
            <a:ext cx="10246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 smtClean="0">
                <a:solidFill>
                  <a:srgbClr val="F9AA49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+</a:t>
            </a:r>
            <a:endParaRPr lang="zh-CN" altLang="en-US" sz="8800" b="1" dirty="0">
              <a:solidFill>
                <a:srgbClr val="F9AA49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339752" y="2945926"/>
            <a:ext cx="1782430" cy="7200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自主研制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192726" y="2945926"/>
            <a:ext cx="1782430" cy="7200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全球采购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3848" y="1948834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chemeClr val="accent6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国际</a:t>
            </a:r>
            <a:r>
              <a:rPr lang="zh-CN" altLang="en-US" sz="3600" dirty="0">
                <a:solidFill>
                  <a:schemeClr val="accent6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民</a:t>
            </a:r>
            <a:r>
              <a:rPr lang="zh-CN" altLang="en-US" sz="3600" dirty="0" smtClean="0">
                <a:solidFill>
                  <a:schemeClr val="accent6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机制造业模式：</a:t>
            </a:r>
            <a:endParaRPr lang="zh-CN" altLang="en-US" sz="3600" dirty="0">
              <a:solidFill>
                <a:schemeClr val="accent6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40306" y="2271999"/>
            <a:ext cx="5588389" cy="22621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整机集成能力</a:t>
            </a:r>
            <a:endParaRPr lang="en-US" altLang="zh-CN" sz="5400" b="1" dirty="0" smtClean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才是</a:t>
            </a:r>
            <a:r>
              <a:rPr lang="zh-CN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最关键的核心技术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!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-451212" y="157458"/>
            <a:ext cx="3524151" cy="741276"/>
            <a:chOff x="-601538" y="157458"/>
            <a:chExt cx="4698257" cy="74127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1" b="40191"/>
            <a:stretch/>
          </p:blipFill>
          <p:spPr>
            <a:xfrm>
              <a:off x="-601538" y="157458"/>
              <a:ext cx="4269063" cy="741276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568008" y="297263"/>
              <a:ext cx="3528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蓝天上的品牌之魂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9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 animBg="1"/>
      <p:bldP spid="22" grpId="1" animBg="1"/>
      <p:bldP spid="23" grpId="0" animBg="1"/>
      <p:bldP spid="23" grpId="1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椭圆 249"/>
          <p:cNvSpPr/>
          <p:nvPr/>
        </p:nvSpPr>
        <p:spPr>
          <a:xfrm>
            <a:off x="926627" y="2504151"/>
            <a:ext cx="801630" cy="827616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dirty="0" smtClean="0">
                <a:latin typeface="Bebas" pitchFamily="2" charset="0"/>
                <a:ea typeface="微软雅黑" panose="020B0503020204020204" pitchFamily="34" charset="-122"/>
              </a:rPr>
              <a:t>2</a:t>
            </a:r>
            <a:endParaRPr lang="zh-CN" altLang="en-US" sz="4000" dirty="0">
              <a:latin typeface="Bebas" pitchFamily="2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03468" y="2674181"/>
            <a:ext cx="6891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C919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有自己独特的科技突破吗？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-531440"/>
            <a:ext cx="2421807" cy="269598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451212" y="157458"/>
            <a:ext cx="3524151" cy="741276"/>
            <a:chOff x="-601538" y="157458"/>
            <a:chExt cx="4698257" cy="74127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1" b="40191"/>
            <a:stretch/>
          </p:blipFill>
          <p:spPr>
            <a:xfrm>
              <a:off x="-601538" y="157458"/>
              <a:ext cx="4269063" cy="74127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68008" y="297263"/>
              <a:ext cx="3528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蓝天上的品牌之魂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482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451212" y="157458"/>
            <a:ext cx="3524151" cy="741276"/>
            <a:chOff x="-601538" y="157458"/>
            <a:chExt cx="4698257" cy="74127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1" b="40191"/>
            <a:stretch/>
          </p:blipFill>
          <p:spPr>
            <a:xfrm>
              <a:off x="-601538" y="157458"/>
              <a:ext cx="4269063" cy="741276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568008" y="297263"/>
              <a:ext cx="3528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蓝天上的品牌之魂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52" y="5085184"/>
            <a:ext cx="9143848" cy="1584176"/>
          </a:xfrm>
          <a:prstGeom prst="rect">
            <a:avLst/>
          </a:prstGeom>
          <a:solidFill>
            <a:schemeClr val="tx1">
              <a:lumMod val="95000"/>
              <a:lumOff val="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超临界</a:t>
            </a:r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机翼</a:t>
            </a:r>
            <a:r>
              <a:rPr lang="en-US" altLang="zh-CN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sz="4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12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23000">
              <a:schemeClr val="accent1">
                <a:lumMod val="75000"/>
              </a:schemeClr>
            </a:gs>
            <a:gs pos="69000">
              <a:schemeClr val="accent1">
                <a:lumMod val="50000"/>
              </a:schemeClr>
            </a:gs>
            <a:gs pos="97000">
              <a:schemeClr val="accent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5" y="332656"/>
            <a:ext cx="1573893" cy="13190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75" y="332656"/>
            <a:ext cx="1510100" cy="13190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37" y="338606"/>
            <a:ext cx="1502372" cy="1314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81" y="3579280"/>
            <a:ext cx="1524209" cy="13335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22" y="3604150"/>
            <a:ext cx="1502372" cy="13370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71" y="3604152"/>
            <a:ext cx="1520208" cy="13335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87" y="332656"/>
            <a:ext cx="1507702" cy="13190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5" y="3604152"/>
            <a:ext cx="1573893" cy="13335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49" y="5228963"/>
            <a:ext cx="1523867" cy="13332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38" y="5228665"/>
            <a:ext cx="1531546" cy="133350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116" y="5255696"/>
            <a:ext cx="1529496" cy="134165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99" y="3604150"/>
            <a:ext cx="1502372" cy="133701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75" y="5228963"/>
            <a:ext cx="1523867" cy="133321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07" y="1988843"/>
            <a:ext cx="1524209" cy="133350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39" y="1988841"/>
            <a:ext cx="1502372" cy="133701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71" y="1988843"/>
            <a:ext cx="1520208" cy="133350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5" y="1988843"/>
            <a:ext cx="1573893" cy="133350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99" y="1988841"/>
            <a:ext cx="1502372" cy="133701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5" y="5228664"/>
            <a:ext cx="1573893" cy="13335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09" y="332656"/>
            <a:ext cx="1507702" cy="1319068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007" y="2655596"/>
            <a:ext cx="9143848" cy="1584176"/>
          </a:xfrm>
          <a:prstGeom prst="rect">
            <a:avLst/>
          </a:prstGeom>
          <a:solidFill>
            <a:schemeClr val="tx1">
              <a:lumMod val="95000"/>
              <a:lumOff val="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更省油、更经济、更环保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4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94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35B003C-4DBB-457F-9B47-C9F8DB3071AD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200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8291</TotalTime>
  <Words>320</Words>
  <Application>Microsoft Office PowerPoint</Application>
  <PresentationFormat>全屏显示(4:3)</PresentationFormat>
  <Paragraphs>75</Paragraphs>
  <Slides>15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宋体</vt:lpstr>
      <vt:lpstr>Bebas</vt:lpstr>
      <vt:lpstr>黑体</vt:lpstr>
      <vt:lpstr>Dotum</vt:lpstr>
      <vt:lpstr>微软雅黑</vt:lpstr>
      <vt:lpstr>Times New Roman</vt:lpstr>
      <vt:lpstr>方正魏碑简体</vt:lpstr>
      <vt:lpstr>华文琥珀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2001</dc:title>
  <dc:creator>Administrator</dc:creator>
  <cp:lastModifiedBy>lx</cp:lastModifiedBy>
  <cp:revision>192</cp:revision>
  <dcterms:created xsi:type="dcterms:W3CDTF">2015-10-23T09:38:01Z</dcterms:created>
  <dcterms:modified xsi:type="dcterms:W3CDTF">2017-06-29T01:01:12Z</dcterms:modified>
</cp:coreProperties>
</file>