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8" r:id="rId2"/>
    <p:sldId id="689" r:id="rId3"/>
    <p:sldId id="663" r:id="rId4"/>
    <p:sldId id="656" r:id="rId5"/>
    <p:sldId id="698" r:id="rId6"/>
    <p:sldId id="701" r:id="rId7"/>
    <p:sldId id="666" r:id="rId8"/>
    <p:sldId id="702" r:id="rId9"/>
    <p:sldId id="704" r:id="rId10"/>
    <p:sldId id="703" r:id="rId11"/>
    <p:sldId id="705" r:id="rId12"/>
    <p:sldId id="710" r:id="rId13"/>
    <p:sldId id="714" r:id="rId14"/>
    <p:sldId id="717" r:id="rId15"/>
    <p:sldId id="712" r:id="rId16"/>
    <p:sldId id="722" r:id="rId17"/>
    <p:sldId id="723" r:id="rId18"/>
    <p:sldId id="716" r:id="rId19"/>
    <p:sldId id="718" r:id="rId20"/>
    <p:sldId id="682" r:id="rId21"/>
    <p:sldId id="725" r:id="rId22"/>
    <p:sldId id="726" r:id="rId23"/>
    <p:sldId id="696" r:id="rId24"/>
    <p:sldId id="683" r:id="rId25"/>
    <p:sldId id="679" r:id="rId26"/>
    <p:sldId id="688" r:id="rId27"/>
    <p:sldId id="298" r:id="rId28"/>
  </p:sldIdLst>
  <p:sldSz cx="12192000" cy="6858000"/>
  <p:notesSz cx="6742113" cy="987266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2FF"/>
    <a:srgbClr val="333333"/>
    <a:srgbClr val="663300"/>
    <a:srgbClr val="006600"/>
    <a:srgbClr val="05B5ED"/>
    <a:srgbClr val="FF6600"/>
    <a:srgbClr val="E7EAFF"/>
    <a:srgbClr val="D5E8FF"/>
    <a:srgbClr val="FF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9" autoAdjust="0"/>
    <p:restoredTop sz="88054" autoAdjust="0"/>
  </p:normalViewPr>
  <p:slideViewPr>
    <p:cSldViewPr snapToGrid="0">
      <p:cViewPr varScale="1">
        <p:scale>
          <a:sx n="56" d="100"/>
          <a:sy n="56" d="100"/>
        </p:scale>
        <p:origin x="7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14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8B97D-3C1A-4B9F-A8C6-144671BB35EB}" type="datetimeFigureOut">
              <a:rPr lang="zh-CN" altLang="en-US" smtClean="0"/>
              <a:t>2018/6/13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F6192-BC95-4F89-9D38-57CA04B23E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080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545C6D3-82AE-4617-8070-C7174F37F36F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013C30-5419-403C-9993-F094E95F29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60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13C30-5419-403C-9993-F094E95F29D8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7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13C30-5419-403C-9993-F094E95F29D8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57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13C30-5419-403C-9993-F094E95F29D8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361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895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A0FBF81-2ED5-4427-B0C8-9A82C08CDCAD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D9C82D1-EE25-4019-A5EF-74619507FD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45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737A69A-0B95-4B02-AB2D-148EB30EB304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9D706CA-0426-4EA7-9762-0A8E810BB7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78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E76B533-58A9-4130-8D8F-A66715988C42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EF9250F-449D-4BFB-9505-D9FE3114FD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396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76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02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5221288"/>
            <a:ext cx="12192000" cy="16367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D7578C-E4F4-4291-9D80-E5D27608C1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20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5221288"/>
            <a:ext cx="12192000" cy="16367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9F01A4D-03CD-4AA7-9A98-E105D955B7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89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5221288"/>
            <a:ext cx="12192000" cy="16367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90FB4A0-308A-4A5A-B003-A2DBD10485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80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5221288"/>
            <a:ext cx="12192000" cy="16367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2A9B2AF-812C-402C-919E-440BADC5EE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440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5221288"/>
            <a:ext cx="12192000" cy="16367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63C2800-C2D8-432E-B526-12067CA9D1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58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4097338"/>
            <a:ext cx="12192000" cy="2760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75" y="2374900"/>
            <a:ext cx="12525375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5778500"/>
            <a:ext cx="2695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0952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5221288"/>
            <a:ext cx="12192000" cy="16367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A23A4C4-D780-4AA1-B2D0-D58AD767D3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865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0" y="5221288"/>
            <a:ext cx="12192000" cy="16367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3538"/>
          </a:xfrm>
          <a:prstGeom prst="rect">
            <a:avLst/>
          </a:prstGeom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B50784-8C97-45C3-985B-3A4572E77C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0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29B38FD-1BB1-4D0D-9896-35BD68B2C0F0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8307762-C961-4DA2-98B3-D06AC427769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10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140F2F-BFA7-431D-B528-A0EB4B92ACF1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2A9C986-86EC-42F4-B8CB-DAA5DBD58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22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B94B94B-ABE8-4086-81B6-3214CC7FDA70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C06D1EC-FEB3-4C32-B2E1-A1D58C903C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82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C65A74-856E-47E7-8E49-BAB44D341F2D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DDD648A-21DD-44A6-9048-B8CF5ACD0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69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CE57E76-A563-4798-A927-8AEAFDEFC23B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31F9E02-7C38-4207-8FEA-FB820B5156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3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2D26821-7202-4C04-9F88-A7A6848A4ABF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94EB4CA-561A-43B4-BE8C-3F022C2A49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72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98B7982-94DF-4817-B5B2-3BBD73AEB48D}" type="datetimeFigureOut">
              <a:rPr lang="zh-CN" altLang="en-US"/>
              <a:pPr>
                <a:defRPr/>
              </a:pPr>
              <a:t>2018/6/13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8295F2E-BA13-4224-8482-590776BD54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0" y="5221288"/>
            <a:ext cx="12192000" cy="16367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8323729" y="215153"/>
            <a:ext cx="3509683" cy="1317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555876" y="346497"/>
            <a:ext cx="844597" cy="808535"/>
            <a:chOff x="2311929" y="552455"/>
            <a:chExt cx="1833815" cy="169591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2415065" y="552455"/>
              <a:ext cx="1627545" cy="1695913"/>
              <a:chOff x="634392" y="242047"/>
              <a:chExt cx="696868" cy="726141"/>
            </a:xfrm>
          </p:grpSpPr>
          <p:sp>
            <p:nvSpPr>
              <p:cNvPr id="7" name="矩形 6"/>
              <p:cNvSpPr/>
              <p:nvPr userDrawn="1"/>
            </p:nvSpPr>
            <p:spPr>
              <a:xfrm>
                <a:off x="634392" y="242047"/>
                <a:ext cx="696868" cy="726141"/>
              </a:xfrm>
              <a:prstGeom prst="rect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 userDrawn="1"/>
            </p:nvSpPr>
            <p:spPr>
              <a:xfrm>
                <a:off x="634392" y="605118"/>
                <a:ext cx="696868" cy="363070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 userDrawn="1"/>
          </p:nvSpPr>
          <p:spPr>
            <a:xfrm>
              <a:off x="2311929" y="1258407"/>
              <a:ext cx="1833815" cy="284007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  <p:sldLayoutId id="2147484113" r:id="rId18"/>
    <p:sldLayoutId id="2147484114" r:id="rId19"/>
    <p:sldLayoutId id="2147484115" r:id="rId20"/>
    <p:sldLayoutId id="2147484116" r:id="rId2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jpe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1433513"/>
            <a:ext cx="568007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99" y="3077309"/>
            <a:ext cx="5668202" cy="378069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70077" y="246742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世界罕有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15714" y="281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社会作用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28966" y="777761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实现通达，促进经济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"/>
          <a:stretch/>
        </p:blipFill>
        <p:spPr>
          <a:xfrm>
            <a:off x="6523799" y="0"/>
            <a:ext cx="5662339" cy="30817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51715" y="1982750"/>
            <a:ext cx="5323798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兼顾民航运输与新飞机试制双重任务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51715" y="3077309"/>
            <a:ext cx="5323798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C919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首飞提供最好时刻、最佳保障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0613" y="3627575"/>
            <a:ext cx="206979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航班高位运行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资源高度紧张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运行高度复杂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5059" y="5298420"/>
            <a:ext cx="5320453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在控制区内举办首飞仪式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71961" y="595360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史无前例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405978" y="2213582"/>
            <a:ext cx="1619425" cy="1619426"/>
            <a:chOff x="6217801" y="2484349"/>
            <a:chExt cx="2041268" cy="2041268"/>
          </a:xfrm>
        </p:grpSpPr>
        <p:grpSp>
          <p:nvGrpSpPr>
            <p:cNvPr id="19" name="组合 18"/>
            <p:cNvGrpSpPr/>
            <p:nvPr/>
          </p:nvGrpSpPr>
          <p:grpSpPr>
            <a:xfrm>
              <a:off x="6217801" y="2484349"/>
              <a:ext cx="2041268" cy="2041268"/>
              <a:chOff x="4235473" y="2583741"/>
              <a:chExt cx="1733227" cy="1733227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4408539" y="2741224"/>
                <a:ext cx="1425844" cy="142584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4235473" y="2583741"/>
                <a:ext cx="1733227" cy="1733227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6442290" y="3009287"/>
              <a:ext cx="1608478" cy="1047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服务民族工业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8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7" grpId="0"/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5714" y="281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行业地位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28966" y="77776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优质服务的典范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3547"/>
          <a:stretch/>
        </p:blipFill>
        <p:spPr>
          <a:xfrm>
            <a:off x="0" y="4185410"/>
            <a:ext cx="12192000" cy="26725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21674" y="1553966"/>
            <a:ext cx="61438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浦东机场服务质量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连续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在国际机场协会（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ACI</a:t>
            </a:r>
            <a:r>
              <a:rPr lang="zh-CN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旅客满意度测评中保持前十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2903" t="5889" r="57136" b="5657"/>
          <a:stretch/>
        </p:blipFill>
        <p:spPr>
          <a:xfrm>
            <a:off x="987026" y="1564968"/>
            <a:ext cx="2034648" cy="210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57" y="701134"/>
            <a:ext cx="1671817" cy="31611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37937" y="2005596"/>
            <a:ext cx="5414443" cy="1846659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连续四年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获颁中国民航资源网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CAPSE</a:t>
            </a:r>
          </a:p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“最佳机场”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00" y="1544993"/>
            <a:ext cx="5518935" cy="3679291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</p:pic>
      <p:sp>
        <p:nvSpPr>
          <p:cNvPr id="12" name="矩形 11"/>
          <p:cNvSpPr/>
          <p:nvPr/>
        </p:nvSpPr>
        <p:spPr>
          <a:xfrm>
            <a:off x="1238395" y="2117828"/>
            <a:ext cx="4857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国际航空运输协会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IATA</a:t>
            </a:r>
          </a:p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白金机场</a:t>
            </a:r>
            <a:r>
              <a:rPr lang="zh-CN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认证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650" y="1631112"/>
            <a:ext cx="3238500" cy="3619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1760340" y="2178210"/>
            <a:ext cx="3262432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“浦东机场旅客服务”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首批获得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“上海品牌”认证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470" y="1479895"/>
            <a:ext cx="3926109" cy="44040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18" name="组合 17"/>
          <p:cNvGrpSpPr/>
          <p:nvPr/>
        </p:nvGrpSpPr>
        <p:grpSpPr>
          <a:xfrm>
            <a:off x="1392745" y="1736142"/>
            <a:ext cx="9743959" cy="3705959"/>
            <a:chOff x="1392745" y="1736142"/>
            <a:chExt cx="9743959" cy="3705959"/>
          </a:xfrm>
        </p:grpSpPr>
        <p:sp>
          <p:nvSpPr>
            <p:cNvPr id="19" name="矩形 18"/>
            <p:cNvSpPr/>
            <p:nvPr/>
          </p:nvSpPr>
          <p:spPr>
            <a:xfrm>
              <a:off x="1392745" y="2579614"/>
              <a:ext cx="3057247" cy="129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荣获</a:t>
              </a:r>
              <a:r>
                <a:rPr lang="en-US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2015</a:t>
              </a:r>
              <a:r>
                <a:rPr lang="zh-CN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年度</a:t>
              </a:r>
              <a:endPara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zh-CN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上海市市长质量奖</a:t>
              </a:r>
              <a:endPara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13355" y="1736142"/>
              <a:ext cx="5823349" cy="3705959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2004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54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  <p:bldP spid="9" grpId="1" animBg="1"/>
      <p:bldP spid="12" grpId="0"/>
      <p:bldP spid="12" grpId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5714" y="281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行业地位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28966" y="77776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彰显文化自信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2724" y="1876060"/>
            <a:ext cx="5207894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建文化机场，传播海派特色文化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95" y="2664272"/>
            <a:ext cx="26955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95" y="4694685"/>
            <a:ext cx="269557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t="4625" b="6268"/>
          <a:stretch/>
        </p:blipFill>
        <p:spPr bwMode="auto">
          <a:xfrm>
            <a:off x="9117496" y="2664272"/>
            <a:ext cx="3074504" cy="192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 b="6647"/>
          <a:stretch>
            <a:fillRect/>
          </a:stretch>
        </p:blipFill>
        <p:spPr bwMode="auto">
          <a:xfrm>
            <a:off x="0" y="2664271"/>
            <a:ext cx="3142044" cy="192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t="7304" r="14577" b="5751"/>
          <a:stretch/>
        </p:blipFill>
        <p:spPr bwMode="auto">
          <a:xfrm>
            <a:off x="126457" y="4694686"/>
            <a:ext cx="3012290" cy="199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18" y="4711353"/>
            <a:ext cx="2972371" cy="1981581"/>
          </a:xfrm>
          <a:prstGeom prst="rect">
            <a:avLst/>
          </a:prstGeom>
        </p:spPr>
      </p:pic>
      <p:pic>
        <p:nvPicPr>
          <p:cNvPr id="15" name="图片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6237" r="6259"/>
          <a:stretch/>
        </p:blipFill>
        <p:spPr bwMode="auto">
          <a:xfrm>
            <a:off x="6045321" y="2664271"/>
            <a:ext cx="2972089" cy="192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1224"/>
          <a:stretch/>
        </p:blipFill>
        <p:spPr bwMode="auto">
          <a:xfrm>
            <a:off x="9128136" y="4711353"/>
            <a:ext cx="3282843" cy="198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6045321" y="1968392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国内首家机场博物馆、艺术馆</a:t>
            </a:r>
          </a:p>
        </p:txBody>
      </p:sp>
    </p:spTree>
    <p:extLst>
      <p:ext uri="{BB962C8B-B14F-4D97-AF65-F5344CB8AC3E}">
        <p14:creationId xmlns:p14="http://schemas.microsoft.com/office/powerpoint/2010/main" val="9094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238"/>
            <a:ext cx="6804806" cy="37290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0171"/>
            <a:ext cx="6804805" cy="45365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15714" y="281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行业地位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28966" y="77776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行业政策的推进者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17020" y="788765"/>
            <a:ext cx="5702202" cy="400110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2009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浦东机场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在国内首推东航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"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通程航班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"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业务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02499" y="2070996"/>
            <a:ext cx="51437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2012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首都机场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开通</a:t>
            </a: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国航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通程航班业务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2012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白云机场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开通</a:t>
            </a: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南航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通程联运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26638" y="5203899"/>
            <a:ext cx="5692584" cy="400110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年浦东机场开通达美与东航的通程航班业务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685760" y="3974694"/>
            <a:ext cx="3352508" cy="943215"/>
            <a:chOff x="7685760" y="3974694"/>
            <a:chExt cx="3352508" cy="943215"/>
          </a:xfrm>
        </p:grpSpPr>
        <p:sp>
          <p:nvSpPr>
            <p:cNvPr id="10" name="矩形 9"/>
            <p:cNvSpPr/>
            <p:nvPr/>
          </p:nvSpPr>
          <p:spPr>
            <a:xfrm>
              <a:off x="8283856" y="3974694"/>
              <a:ext cx="22365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中转</a:t>
              </a:r>
              <a:r>
                <a:rPr lang="zh-CN" alt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最短</a:t>
              </a:r>
              <a:r>
                <a:rPr lang="zh-CN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衔接时间</a:t>
              </a:r>
              <a:endPara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685760" y="4517799"/>
              <a:ext cx="1173719" cy="40011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150</a:t>
              </a:r>
              <a:r>
                <a:rPr lang="zh-CN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分钟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右箭头 11"/>
            <p:cNvSpPr/>
            <p:nvPr/>
          </p:nvSpPr>
          <p:spPr>
            <a:xfrm>
              <a:off x="9194223" y="4588327"/>
              <a:ext cx="376531" cy="259054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9905499" y="4517799"/>
              <a:ext cx="1132769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90</a:t>
              </a:r>
              <a:r>
                <a:rPr lang="zh-CN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分钟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466415" y="233160"/>
            <a:ext cx="1301844" cy="1301844"/>
            <a:chOff x="6217801" y="2484349"/>
            <a:chExt cx="2041268" cy="2041268"/>
          </a:xfrm>
        </p:grpSpPr>
        <p:grpSp>
          <p:nvGrpSpPr>
            <p:cNvPr id="15" name="组合 14"/>
            <p:cNvGrpSpPr/>
            <p:nvPr/>
          </p:nvGrpSpPr>
          <p:grpSpPr>
            <a:xfrm>
              <a:off x="6217801" y="2484349"/>
              <a:ext cx="2041268" cy="2041268"/>
              <a:chOff x="4235473" y="2583741"/>
              <a:chExt cx="1733227" cy="1733227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4408539" y="2741224"/>
                <a:ext cx="1425844" cy="142584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4235473" y="2583741"/>
                <a:ext cx="1733227" cy="1733227"/>
              </a:xfrm>
              <a:prstGeom prst="ellipse">
                <a:avLst/>
              </a:prstGeom>
              <a:noFill/>
              <a:ln w="57150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6360889" y="3217635"/>
              <a:ext cx="1898180" cy="627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通程联运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6217020" y="1535004"/>
            <a:ext cx="5702202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示范引领作用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11739" y="3371590"/>
            <a:ext cx="5607483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不断推进“通程航班”的业务拓展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57934" y="5760472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中国境内运营的首家外国航空公公司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34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9" grpId="0" animBg="1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 b="14438"/>
          <a:stretch/>
        </p:blipFill>
        <p:spPr>
          <a:xfrm>
            <a:off x="0" y="3034748"/>
            <a:ext cx="12192000" cy="38279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02461" y="25797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经济效益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28966" y="7777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业绩卓越</a:t>
            </a:r>
          </a:p>
        </p:txBody>
      </p:sp>
      <p:sp>
        <p:nvSpPr>
          <p:cNvPr id="16" name="矩形 15"/>
          <p:cNvSpPr/>
          <p:nvPr/>
        </p:nvSpPr>
        <p:spPr bwMode="auto">
          <a:xfrm>
            <a:off x="5250614" y="1755914"/>
            <a:ext cx="4431624" cy="5810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经济效益持续稳健增长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50614" y="2314905"/>
            <a:ext cx="5479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近三年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净利润年均复合增长率达到</a:t>
            </a:r>
            <a:r>
              <a:rPr lang="en-US" altLang="zh-CN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20.7%</a:t>
            </a:r>
            <a:endParaRPr lang="zh-CN" altLang="en-US" sz="28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36286" y="1837493"/>
            <a:ext cx="1779976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公司业绩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18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5778500" y="-17463"/>
            <a:ext cx="9488488" cy="6858001"/>
          </a:xfrm>
          <a:prstGeom prst="parallelogram">
            <a:avLst>
              <a:gd name="adj" fmla="val 5463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平行四边形 4"/>
          <p:cNvSpPr/>
          <p:nvPr/>
        </p:nvSpPr>
        <p:spPr>
          <a:xfrm>
            <a:off x="3027363" y="4040188"/>
            <a:ext cx="3900487" cy="2817812"/>
          </a:xfrm>
          <a:prstGeom prst="parallelogram">
            <a:avLst>
              <a:gd name="adj" fmla="val 5463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350838" y="4022725"/>
            <a:ext cx="3898900" cy="2817813"/>
          </a:xfrm>
          <a:prstGeom prst="parallelogram">
            <a:avLst>
              <a:gd name="adj" fmla="val 5463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平行四边形 6"/>
          <p:cNvSpPr/>
          <p:nvPr/>
        </p:nvSpPr>
        <p:spPr>
          <a:xfrm>
            <a:off x="-2363788" y="4003675"/>
            <a:ext cx="3900488" cy="2819400"/>
          </a:xfrm>
          <a:prstGeom prst="parallelogram">
            <a:avLst>
              <a:gd name="adj" fmla="val 5463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平行四边形 7"/>
          <p:cNvSpPr/>
          <p:nvPr/>
        </p:nvSpPr>
        <p:spPr>
          <a:xfrm>
            <a:off x="8340725" y="-338138"/>
            <a:ext cx="1704975" cy="1231901"/>
          </a:xfrm>
          <a:prstGeom prst="parallelogram">
            <a:avLst>
              <a:gd name="adj" fmla="val 5463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02461" y="25797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经济效益</a:t>
            </a:r>
          </a:p>
        </p:txBody>
      </p:sp>
      <p:sp>
        <p:nvSpPr>
          <p:cNvPr id="11" name="矩形 10"/>
          <p:cNvSpPr/>
          <p:nvPr/>
        </p:nvSpPr>
        <p:spPr>
          <a:xfrm>
            <a:off x="350838" y="3071901"/>
            <a:ext cx="6999632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浦东机场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商业租赁收入年均复合增长率达到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20.8%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05053" y="76863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业绩卓越</a:t>
            </a:r>
          </a:p>
        </p:txBody>
      </p:sp>
      <p:sp>
        <p:nvSpPr>
          <p:cNvPr id="19" name="矩形 18"/>
          <p:cNvSpPr/>
          <p:nvPr/>
        </p:nvSpPr>
        <p:spPr>
          <a:xfrm>
            <a:off x="2960973" y="163254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商业经营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95307" y="2334492"/>
            <a:ext cx="511069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2017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年全年商业、餐饮</a:t>
            </a:r>
            <a:r>
              <a:rPr lang="zh-CN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销售额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超过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</a:t>
            </a:r>
            <a:r>
              <a:rPr lang="zh-CN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亿元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9433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05890" y="519583"/>
            <a:ext cx="4158457" cy="5544609"/>
            <a:chOff x="6695268" y="736944"/>
            <a:chExt cx="3905574" cy="5207432"/>
          </a:xfrm>
        </p:grpSpPr>
        <p:sp>
          <p:nvSpPr>
            <p:cNvPr id="3" name="菱形 2"/>
            <p:cNvSpPr/>
            <p:nvPr/>
          </p:nvSpPr>
          <p:spPr>
            <a:xfrm>
              <a:off x="7997126" y="736944"/>
              <a:ext cx="2603716" cy="2603716"/>
            </a:xfrm>
            <a:prstGeom prst="diamond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菱形 3"/>
            <p:cNvSpPr/>
            <p:nvPr/>
          </p:nvSpPr>
          <p:spPr>
            <a:xfrm>
              <a:off x="6695268" y="2038802"/>
              <a:ext cx="2603716" cy="2603716"/>
            </a:xfrm>
            <a:prstGeom prst="diamond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菱形 4"/>
            <p:cNvSpPr/>
            <p:nvPr/>
          </p:nvSpPr>
          <p:spPr>
            <a:xfrm>
              <a:off x="7997126" y="3340660"/>
              <a:ext cx="2603716" cy="2603716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Freeform 103"/>
            <p:cNvSpPr>
              <a:spLocks noEditPoints="1" noChangeArrowheads="1"/>
            </p:cNvSpPr>
            <p:nvPr/>
          </p:nvSpPr>
          <p:spPr bwMode="auto">
            <a:xfrm>
              <a:off x="7360210" y="2850020"/>
              <a:ext cx="1273831" cy="981280"/>
            </a:xfrm>
            <a:custGeom>
              <a:avLst/>
              <a:gdLst>
                <a:gd name="T0" fmla="*/ 33 w 97"/>
                <a:gd name="T1" fmla="*/ 75 h 75"/>
                <a:gd name="T2" fmla="*/ 44 w 97"/>
                <a:gd name="T3" fmla="*/ 75 h 75"/>
                <a:gd name="T4" fmla="*/ 47 w 97"/>
                <a:gd name="T5" fmla="*/ 73 h 75"/>
                <a:gd name="T6" fmla="*/ 47 w 97"/>
                <a:gd name="T7" fmla="*/ 49 h 75"/>
                <a:gd name="T8" fmla="*/ 39 w 97"/>
                <a:gd name="T9" fmla="*/ 45 h 75"/>
                <a:gd name="T10" fmla="*/ 30 w 97"/>
                <a:gd name="T11" fmla="*/ 50 h 75"/>
                <a:gd name="T12" fmla="*/ 30 w 97"/>
                <a:gd name="T13" fmla="*/ 73 h 75"/>
                <a:gd name="T14" fmla="*/ 33 w 97"/>
                <a:gd name="T15" fmla="*/ 75 h 75"/>
                <a:gd name="T16" fmla="*/ 0 w 97"/>
                <a:gd name="T17" fmla="*/ 49 h 75"/>
                <a:gd name="T18" fmla="*/ 37 w 97"/>
                <a:gd name="T19" fmla="*/ 28 h 75"/>
                <a:gd name="T20" fmla="*/ 39 w 97"/>
                <a:gd name="T21" fmla="*/ 26 h 75"/>
                <a:gd name="T22" fmla="*/ 41 w 97"/>
                <a:gd name="T23" fmla="*/ 28 h 75"/>
                <a:gd name="T24" fmla="*/ 52 w 97"/>
                <a:gd name="T25" fmla="*/ 34 h 75"/>
                <a:gd name="T26" fmla="*/ 81 w 97"/>
                <a:gd name="T27" fmla="*/ 9 h 75"/>
                <a:gd name="T28" fmla="*/ 77 w 97"/>
                <a:gd name="T29" fmla="*/ 4 h 75"/>
                <a:gd name="T30" fmla="*/ 87 w 97"/>
                <a:gd name="T31" fmla="*/ 2 h 75"/>
                <a:gd name="T32" fmla="*/ 97 w 97"/>
                <a:gd name="T33" fmla="*/ 0 h 75"/>
                <a:gd name="T34" fmla="*/ 94 w 97"/>
                <a:gd name="T35" fmla="*/ 10 h 75"/>
                <a:gd name="T36" fmla="*/ 91 w 97"/>
                <a:gd name="T37" fmla="*/ 19 h 75"/>
                <a:gd name="T38" fmla="*/ 87 w 97"/>
                <a:gd name="T39" fmla="*/ 15 h 75"/>
                <a:gd name="T40" fmla="*/ 55 w 97"/>
                <a:gd name="T41" fmla="*/ 42 h 75"/>
                <a:gd name="T42" fmla="*/ 53 w 97"/>
                <a:gd name="T43" fmla="*/ 44 h 75"/>
                <a:gd name="T44" fmla="*/ 50 w 97"/>
                <a:gd name="T45" fmla="*/ 43 h 75"/>
                <a:gd name="T46" fmla="*/ 39 w 97"/>
                <a:gd name="T47" fmla="*/ 36 h 75"/>
                <a:gd name="T48" fmla="*/ 5 w 97"/>
                <a:gd name="T49" fmla="*/ 57 h 75"/>
                <a:gd name="T50" fmla="*/ 0 w 97"/>
                <a:gd name="T51" fmla="*/ 49 h 75"/>
                <a:gd name="T52" fmla="*/ 10 w 97"/>
                <a:gd name="T53" fmla="*/ 75 h 75"/>
                <a:gd name="T54" fmla="*/ 21 w 97"/>
                <a:gd name="T55" fmla="*/ 75 h 75"/>
                <a:gd name="T56" fmla="*/ 23 w 97"/>
                <a:gd name="T57" fmla="*/ 73 h 75"/>
                <a:gd name="T58" fmla="*/ 23 w 97"/>
                <a:gd name="T59" fmla="*/ 54 h 75"/>
                <a:gd name="T60" fmla="*/ 7 w 97"/>
                <a:gd name="T61" fmla="*/ 64 h 75"/>
                <a:gd name="T62" fmla="*/ 7 w 97"/>
                <a:gd name="T63" fmla="*/ 73 h 75"/>
                <a:gd name="T64" fmla="*/ 10 w 97"/>
                <a:gd name="T65" fmla="*/ 75 h 75"/>
                <a:gd name="T66" fmla="*/ 56 w 97"/>
                <a:gd name="T67" fmla="*/ 75 h 75"/>
                <a:gd name="T68" fmla="*/ 67 w 97"/>
                <a:gd name="T69" fmla="*/ 75 h 75"/>
                <a:gd name="T70" fmla="*/ 70 w 97"/>
                <a:gd name="T71" fmla="*/ 73 h 75"/>
                <a:gd name="T72" fmla="*/ 70 w 97"/>
                <a:gd name="T73" fmla="*/ 39 h 75"/>
                <a:gd name="T74" fmla="*/ 70 w 97"/>
                <a:gd name="T75" fmla="*/ 39 h 75"/>
                <a:gd name="T76" fmla="*/ 54 w 97"/>
                <a:gd name="T77" fmla="*/ 53 h 75"/>
                <a:gd name="T78" fmla="*/ 53 w 97"/>
                <a:gd name="T79" fmla="*/ 52 h 75"/>
                <a:gd name="T80" fmla="*/ 53 w 97"/>
                <a:gd name="T81" fmla="*/ 73 h 75"/>
                <a:gd name="T82" fmla="*/ 56 w 97"/>
                <a:gd name="T83" fmla="*/ 75 h 75"/>
                <a:gd name="T84" fmla="*/ 79 w 97"/>
                <a:gd name="T85" fmla="*/ 75 h 75"/>
                <a:gd name="T86" fmla="*/ 90 w 97"/>
                <a:gd name="T87" fmla="*/ 75 h 75"/>
                <a:gd name="T88" fmla="*/ 93 w 97"/>
                <a:gd name="T89" fmla="*/ 73 h 75"/>
                <a:gd name="T90" fmla="*/ 93 w 97"/>
                <a:gd name="T91" fmla="*/ 32 h 75"/>
                <a:gd name="T92" fmla="*/ 86 w 97"/>
                <a:gd name="T93" fmla="*/ 24 h 75"/>
                <a:gd name="T94" fmla="*/ 77 w 97"/>
                <a:gd name="T95" fmla="*/ 33 h 75"/>
                <a:gd name="T96" fmla="*/ 77 w 97"/>
                <a:gd name="T97" fmla="*/ 73 h 75"/>
                <a:gd name="T98" fmla="*/ 79 w 97"/>
                <a:gd name="T99" fmla="*/ 75 h 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7"/>
                <a:gd name="T151" fmla="*/ 0 h 75"/>
                <a:gd name="T152" fmla="*/ 97 w 97"/>
                <a:gd name="T153" fmla="*/ 75 h 7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7" h="75">
                  <a:moveTo>
                    <a:pt x="33" y="75"/>
                  </a:moveTo>
                  <a:cubicBezTo>
                    <a:pt x="37" y="75"/>
                    <a:pt x="40" y="75"/>
                    <a:pt x="44" y="75"/>
                  </a:cubicBezTo>
                  <a:cubicBezTo>
                    <a:pt x="45" y="75"/>
                    <a:pt x="47" y="74"/>
                    <a:pt x="47" y="73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4"/>
                    <a:pt x="31" y="75"/>
                    <a:pt x="33" y="75"/>
                  </a:cubicBezTo>
                  <a:close/>
                  <a:moveTo>
                    <a:pt x="0" y="49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49"/>
                    <a:pt x="0" y="49"/>
                    <a:pt x="0" y="49"/>
                  </a:cubicBezTo>
                  <a:close/>
                  <a:moveTo>
                    <a:pt x="10" y="75"/>
                  </a:moveTo>
                  <a:cubicBezTo>
                    <a:pt x="21" y="75"/>
                    <a:pt x="21" y="75"/>
                    <a:pt x="21" y="75"/>
                  </a:cubicBezTo>
                  <a:cubicBezTo>
                    <a:pt x="22" y="75"/>
                    <a:pt x="23" y="74"/>
                    <a:pt x="23" y="73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5"/>
                    <a:pt x="10" y="75"/>
                  </a:cubicBezTo>
                  <a:close/>
                  <a:moveTo>
                    <a:pt x="56" y="75"/>
                  </a:moveTo>
                  <a:cubicBezTo>
                    <a:pt x="60" y="75"/>
                    <a:pt x="63" y="75"/>
                    <a:pt x="67" y="75"/>
                  </a:cubicBezTo>
                  <a:cubicBezTo>
                    <a:pt x="69" y="75"/>
                    <a:pt x="70" y="74"/>
                    <a:pt x="70" y="73"/>
                  </a:cubicBezTo>
                  <a:cubicBezTo>
                    <a:pt x="70" y="62"/>
                    <a:pt x="70" y="50"/>
                    <a:pt x="70" y="39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3" y="74"/>
                    <a:pt x="55" y="75"/>
                    <a:pt x="56" y="75"/>
                  </a:cubicBezTo>
                  <a:close/>
                  <a:moveTo>
                    <a:pt x="79" y="75"/>
                  </a:moveTo>
                  <a:cubicBezTo>
                    <a:pt x="90" y="75"/>
                    <a:pt x="90" y="75"/>
                    <a:pt x="90" y="75"/>
                  </a:cubicBezTo>
                  <a:cubicBezTo>
                    <a:pt x="92" y="75"/>
                    <a:pt x="93" y="74"/>
                    <a:pt x="93" y="73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7" y="74"/>
                    <a:pt x="78" y="75"/>
                    <a:pt x="7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defTabSz="6857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1350">
                <a:solidFill>
                  <a:srgbClr val="000000"/>
                </a:solidFill>
                <a:latin typeface="Calibri" pitchFamily="34" charset="0"/>
                <a:ea typeface="+mn-ea"/>
                <a:sym typeface="宋体" pitchFamily="2" charset="-122"/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886108" y="2572003"/>
            <a:ext cx="5314903" cy="646331"/>
            <a:chOff x="315625" y="1475675"/>
            <a:chExt cx="4076269" cy="646432"/>
          </a:xfrm>
        </p:grpSpPr>
        <p:sp>
          <p:nvSpPr>
            <p:cNvPr id="8" name="矩形 7"/>
            <p:cNvSpPr/>
            <p:nvPr/>
          </p:nvSpPr>
          <p:spPr bwMode="auto">
            <a:xfrm>
              <a:off x="743554" y="1475675"/>
              <a:ext cx="3648340" cy="6464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zh-CN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坚持进行现金分红以回报投资者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五角星 8"/>
            <p:cNvSpPr/>
            <p:nvPr/>
          </p:nvSpPr>
          <p:spPr bwMode="auto">
            <a:xfrm>
              <a:off x="315625" y="1547899"/>
              <a:ext cx="361651" cy="469160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395438" y="3471899"/>
            <a:ext cx="65548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年，发放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年度现金分红</a:t>
            </a:r>
            <a:r>
              <a:rPr lang="en-US" altLang="zh-CN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8.27</a:t>
            </a:r>
            <a:r>
              <a:rPr lang="zh-CN" altLang="zh-CN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亿元</a:t>
            </a:r>
            <a:endParaRPr lang="en-US" altLang="zh-CN" sz="20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截止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年末已</a:t>
            </a:r>
            <a:r>
              <a:rPr lang="zh-CN" altLang="zh-CN" sz="2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累计分派现金红利</a:t>
            </a:r>
            <a:r>
              <a:rPr lang="en-US" altLang="zh-CN" sz="2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74.33</a:t>
            </a:r>
            <a:r>
              <a:rPr lang="zh-CN" altLang="zh-CN" sz="2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亿元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占公司累计</a:t>
            </a:r>
            <a:r>
              <a:rPr lang="zh-CN" altLang="zh-CN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净利润的</a:t>
            </a:r>
            <a:r>
              <a:rPr lang="en-US" altLang="zh-CN" sz="2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25.32%</a:t>
            </a:r>
            <a:endParaRPr lang="zh-CN" altLang="en-US" sz="20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02461" y="25797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经济效益</a:t>
            </a:r>
          </a:p>
        </p:txBody>
      </p:sp>
      <p:sp>
        <p:nvSpPr>
          <p:cNvPr id="13" name="矩形 12"/>
          <p:cNvSpPr/>
          <p:nvPr/>
        </p:nvSpPr>
        <p:spPr>
          <a:xfrm>
            <a:off x="1605053" y="76863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坚持分红</a:t>
            </a:r>
          </a:p>
        </p:txBody>
      </p:sp>
    </p:spTree>
    <p:extLst>
      <p:ext uri="{BB962C8B-B14F-4D97-AF65-F5344CB8AC3E}">
        <p14:creationId xmlns:p14="http://schemas.microsoft.com/office/powerpoint/2010/main" val="1755766456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02461" y="25797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经济效益</a:t>
            </a:r>
          </a:p>
        </p:txBody>
      </p:sp>
      <p:sp>
        <p:nvSpPr>
          <p:cNvPr id="4" name="矩形 3"/>
          <p:cNvSpPr/>
          <p:nvPr/>
        </p:nvSpPr>
        <p:spPr>
          <a:xfrm>
            <a:off x="1605053" y="76863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惠及伙伴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23" y="413998"/>
            <a:ext cx="4412975" cy="294198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502461" y="1420782"/>
            <a:ext cx="5827236" cy="1659447"/>
            <a:chOff x="1502461" y="1420782"/>
            <a:chExt cx="5827236" cy="1659447"/>
          </a:xfrm>
        </p:grpSpPr>
        <p:sp>
          <p:nvSpPr>
            <p:cNvPr id="5" name="矩形 4"/>
            <p:cNvSpPr/>
            <p:nvPr/>
          </p:nvSpPr>
          <p:spPr>
            <a:xfrm>
              <a:off x="4550461" y="1420782"/>
              <a:ext cx="2333371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助力航司发展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02461" y="2081228"/>
              <a:ext cx="58272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努力为航空公司打造良好的运行平台和营商环境。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806602" y="2680119"/>
              <a:ext cx="421942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春秋航空</a:t>
              </a: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2017</a:t>
              </a:r>
              <a:r>
                <a:rPr lang="zh-CN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年营收达</a:t>
              </a:r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109.71</a:t>
              </a:r>
              <a:r>
                <a:rPr lang="zh-CN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亿元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7"/>
          <a:stretch/>
        </p:blipFill>
        <p:spPr>
          <a:xfrm>
            <a:off x="627593" y="3822401"/>
            <a:ext cx="4739216" cy="263267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562377" y="4189596"/>
            <a:ext cx="6096000" cy="2169923"/>
            <a:chOff x="5562377" y="4189596"/>
            <a:chExt cx="6096000" cy="2169923"/>
          </a:xfrm>
        </p:grpSpPr>
        <p:sp>
          <p:nvSpPr>
            <p:cNvPr id="10" name="矩形 9"/>
            <p:cNvSpPr/>
            <p:nvPr/>
          </p:nvSpPr>
          <p:spPr>
            <a:xfrm>
              <a:off x="5562377" y="4189596"/>
              <a:ext cx="2732282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促进航司间合作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562377" y="4799339"/>
              <a:ext cx="6096000" cy="96128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浦东机场不断加快枢纽建设步伐，机场开放的平台为航司之间的合作提供了基础。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562377" y="5959409"/>
              <a:ext cx="50577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达美航空</a:t>
              </a:r>
              <a:r>
                <a:rPr lang="zh-CN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亚洲枢纽从东京成田迁往上海浦东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3118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3" y="3009982"/>
            <a:ext cx="2317461" cy="231746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15714" y="281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环保创新</a:t>
            </a:r>
          </a:p>
        </p:txBody>
      </p:sp>
      <p:sp>
        <p:nvSpPr>
          <p:cNvPr id="2" name="矩形 1"/>
          <p:cNvSpPr/>
          <p:nvPr/>
        </p:nvSpPr>
        <p:spPr>
          <a:xfrm>
            <a:off x="879051" y="1486330"/>
            <a:ext cx="1249060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2007</a:t>
            </a: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endParaRPr lang="en-US" altLang="zh-CN" sz="2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/>
          <a:stretch/>
        </p:blipFill>
        <p:spPr>
          <a:xfrm>
            <a:off x="6175363" y="2239617"/>
            <a:ext cx="6016638" cy="461838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79051" y="2239617"/>
            <a:ext cx="4799417" cy="55399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以节能新技术替代高峰能耗（水蓄冷）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47608" y="3222024"/>
            <a:ext cx="2797561" cy="1600365"/>
            <a:chOff x="2747608" y="3222024"/>
            <a:chExt cx="2797561" cy="1600365"/>
          </a:xfrm>
        </p:grpSpPr>
        <p:sp>
          <p:nvSpPr>
            <p:cNvPr id="12" name="矩形 11"/>
            <p:cNvSpPr/>
            <p:nvPr/>
          </p:nvSpPr>
          <p:spPr>
            <a:xfrm>
              <a:off x="2747608" y="3222024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较冰蓄冷系统</a:t>
              </a:r>
              <a:endPara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747608" y="3806726"/>
              <a:ext cx="27975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l"/>
              </a:pPr>
              <a:r>
                <a:rPr lang="zh-CN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每年能节电</a:t>
              </a:r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40%</a:t>
              </a:r>
              <a:r>
                <a:rPr lang="zh-CN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以上</a:t>
              </a:r>
              <a:endPara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l"/>
              </a:pPr>
              <a:r>
                <a:rPr lang="zh-CN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投资减少</a:t>
              </a:r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30%</a:t>
              </a:r>
              <a:r>
                <a:rPr lang="zh-CN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以上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838169" y="5009087"/>
            <a:ext cx="8195332" cy="120032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浦东机场水蓄冷系统是</a:t>
            </a: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大型水蓄冷系统成功应用的典范，开创了先河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，同时也取得了良好的社会推广价值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140695" y="-17584"/>
            <a:ext cx="3674383" cy="2281368"/>
            <a:chOff x="6140695" y="-17584"/>
            <a:chExt cx="3674383" cy="228136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12"/>
            <a:stretch/>
          </p:blipFill>
          <p:spPr>
            <a:xfrm>
              <a:off x="6140695" y="-17584"/>
              <a:ext cx="3674383" cy="228136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7" name="矩形 16"/>
            <p:cNvSpPr/>
            <p:nvPr/>
          </p:nvSpPr>
          <p:spPr>
            <a:xfrm>
              <a:off x="6175362" y="1859733"/>
              <a:ext cx="2236510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上海迪士尼水蓄冷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285083" y="0"/>
            <a:ext cx="2906917" cy="2272488"/>
            <a:chOff x="9285083" y="0"/>
            <a:chExt cx="2906917" cy="227248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>
              <a:lum contras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7" t="12161" r="16609"/>
            <a:stretch/>
          </p:blipFill>
          <p:spPr>
            <a:xfrm>
              <a:off x="9285083" y="0"/>
              <a:ext cx="2906917" cy="2259843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8" name="矩形 17"/>
            <p:cNvSpPr/>
            <p:nvPr/>
          </p:nvSpPr>
          <p:spPr>
            <a:xfrm>
              <a:off x="9334368" y="1872378"/>
              <a:ext cx="1980029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虹桥机场水蓄冷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1528966" y="777761"/>
            <a:ext cx="6514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新技术应用的推进者，绿色出行平台的提供者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367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922"/>
            <a:ext cx="12190629" cy="42870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15714" y="281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环保创新</a:t>
            </a:r>
          </a:p>
        </p:txBody>
      </p:sp>
      <p:sp>
        <p:nvSpPr>
          <p:cNvPr id="4" name="矩形 3"/>
          <p:cNvSpPr/>
          <p:nvPr/>
        </p:nvSpPr>
        <p:spPr>
          <a:xfrm>
            <a:off x="1528966" y="777761"/>
            <a:ext cx="6514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新技术应用的推进者，绿色出行平台的提供者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116125" y="-178905"/>
            <a:ext cx="3087756" cy="7036905"/>
            <a:chOff x="9116125" y="-178905"/>
            <a:chExt cx="3087756" cy="7036905"/>
          </a:xfrm>
        </p:grpSpPr>
        <p:sp>
          <p:nvSpPr>
            <p:cNvPr id="9" name="矩形 8"/>
            <p:cNvSpPr/>
            <p:nvPr/>
          </p:nvSpPr>
          <p:spPr>
            <a:xfrm>
              <a:off x="9116125" y="-178905"/>
              <a:ext cx="3087756" cy="7036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811" y="-6627"/>
              <a:ext cx="2858054" cy="214354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086" y="2259495"/>
              <a:ext cx="2857779" cy="235888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9"/>
            <a:stretch/>
          </p:blipFill>
          <p:spPr>
            <a:xfrm>
              <a:off x="9239811" y="4740964"/>
              <a:ext cx="2858054" cy="2117036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737937" y="1618884"/>
            <a:ext cx="6495717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以地面清洁能源供给替代飞机航油消耗</a:t>
            </a:r>
            <a:endParaRPr lang="zh-CN" altLang="en-US" sz="2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94544" y="2551045"/>
            <a:ext cx="2409633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桥载电源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85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台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23921" y="2577898"/>
            <a:ext cx="2101857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桥载空调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88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台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2"/>
          <p:cNvGrpSpPr>
            <a:grpSpLocks/>
          </p:cNvGrpSpPr>
          <p:nvPr/>
        </p:nvGrpSpPr>
        <p:grpSpPr bwMode="auto">
          <a:xfrm rot="4208002">
            <a:off x="4756818" y="3328411"/>
            <a:ext cx="2109649" cy="2109650"/>
            <a:chOff x="851454" y="406488"/>
            <a:chExt cx="2079592" cy="2079592"/>
          </a:xfrm>
        </p:grpSpPr>
        <p:grpSp>
          <p:nvGrpSpPr>
            <p:cNvPr id="16" name="组合 3"/>
            <p:cNvGrpSpPr>
              <a:grpSpLocks/>
            </p:cNvGrpSpPr>
            <p:nvPr/>
          </p:nvGrpSpPr>
          <p:grpSpPr bwMode="auto">
            <a:xfrm>
              <a:off x="851454" y="406488"/>
              <a:ext cx="2079592" cy="2079592"/>
              <a:chOff x="795541" y="2542827"/>
              <a:chExt cx="1589439" cy="1589439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1192696" y="293998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1318943" y="3066229"/>
                <a:ext cx="542635" cy="54263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0" name="饼形 19"/>
              <p:cNvSpPr/>
              <p:nvPr/>
            </p:nvSpPr>
            <p:spPr>
              <a:xfrm>
                <a:off x="905442" y="2677455"/>
                <a:ext cx="1369638" cy="1368263"/>
              </a:xfrm>
              <a:prstGeom prst="pie">
                <a:avLst>
                  <a:gd name="adj1" fmla="val 18794712"/>
                  <a:gd name="adj2" fmla="val 4719194"/>
                </a:avLst>
              </a:prstGeom>
              <a:solidFill>
                <a:srgbClr val="0070C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饼形 20"/>
              <p:cNvSpPr/>
              <p:nvPr/>
            </p:nvSpPr>
            <p:spPr>
              <a:xfrm rot="11071551">
                <a:off x="831259" y="2578545"/>
                <a:ext cx="1518004" cy="1518004"/>
              </a:xfrm>
              <a:prstGeom prst="pie">
                <a:avLst>
                  <a:gd name="adj1" fmla="val 21479820"/>
                  <a:gd name="adj2" fmla="val 6187784"/>
                </a:avLst>
              </a:prstGeom>
              <a:solidFill>
                <a:schemeClr val="bg1">
                  <a:lumMod val="65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饼形 21"/>
              <p:cNvSpPr/>
              <p:nvPr/>
            </p:nvSpPr>
            <p:spPr>
              <a:xfrm rot="6515521">
                <a:off x="795541" y="2542827"/>
                <a:ext cx="1589439" cy="1589439"/>
              </a:xfrm>
              <a:prstGeom prst="pie">
                <a:avLst>
                  <a:gd name="adj1" fmla="val 0"/>
                  <a:gd name="adj2" fmla="val 2695362"/>
                </a:avLst>
              </a:prstGeom>
              <a:solidFill>
                <a:srgbClr val="05B5ED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矩形 4"/>
            <p:cNvSpPr>
              <a:spLocks noChangeArrowheads="1"/>
            </p:cNvSpPr>
            <p:nvPr/>
          </p:nvSpPr>
          <p:spPr bwMode="auto">
            <a:xfrm rot="17391998">
              <a:off x="1278503" y="1083599"/>
              <a:ext cx="1297630" cy="45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31.86%</a:t>
              </a:r>
              <a:endParaRPr lang="zh-CN" altLang="en-US" sz="24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"/>
          <p:cNvGrpSpPr>
            <a:grpSpLocks/>
          </p:cNvGrpSpPr>
          <p:nvPr/>
        </p:nvGrpSpPr>
        <p:grpSpPr bwMode="auto">
          <a:xfrm>
            <a:off x="1545989" y="3346174"/>
            <a:ext cx="2109649" cy="2109650"/>
            <a:chOff x="851454" y="406488"/>
            <a:chExt cx="2079592" cy="2079592"/>
          </a:xfrm>
        </p:grpSpPr>
        <p:grpSp>
          <p:nvGrpSpPr>
            <p:cNvPr id="24" name="组合 3"/>
            <p:cNvGrpSpPr>
              <a:grpSpLocks/>
            </p:cNvGrpSpPr>
            <p:nvPr/>
          </p:nvGrpSpPr>
          <p:grpSpPr bwMode="auto">
            <a:xfrm>
              <a:off x="851454" y="406488"/>
              <a:ext cx="2079592" cy="2079592"/>
              <a:chOff x="795541" y="2542827"/>
              <a:chExt cx="1589439" cy="1589439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1192696" y="2939984"/>
                <a:ext cx="795130" cy="795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318943" y="3066229"/>
                <a:ext cx="542635" cy="542634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28" name="饼形 27"/>
              <p:cNvSpPr/>
              <p:nvPr/>
            </p:nvSpPr>
            <p:spPr>
              <a:xfrm>
                <a:off x="905442" y="2677455"/>
                <a:ext cx="1369638" cy="1368263"/>
              </a:xfrm>
              <a:prstGeom prst="pie">
                <a:avLst>
                  <a:gd name="adj1" fmla="val 18794712"/>
                  <a:gd name="adj2" fmla="val 4719194"/>
                </a:avLst>
              </a:prstGeom>
              <a:solidFill>
                <a:srgbClr val="0070C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饼形 28"/>
              <p:cNvSpPr/>
              <p:nvPr/>
            </p:nvSpPr>
            <p:spPr>
              <a:xfrm rot="11071551">
                <a:off x="831259" y="2578545"/>
                <a:ext cx="1518004" cy="1518004"/>
              </a:xfrm>
              <a:prstGeom prst="pie">
                <a:avLst>
                  <a:gd name="adj1" fmla="val 21479820"/>
                  <a:gd name="adj2" fmla="val 6187784"/>
                </a:avLst>
              </a:prstGeom>
              <a:solidFill>
                <a:srgbClr val="92D050">
                  <a:alpha val="5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饼形 29"/>
              <p:cNvSpPr/>
              <p:nvPr/>
            </p:nvSpPr>
            <p:spPr>
              <a:xfrm rot="6515521">
                <a:off x="795541" y="2542827"/>
                <a:ext cx="1589439" cy="1589439"/>
              </a:xfrm>
              <a:prstGeom prst="pie">
                <a:avLst>
                  <a:gd name="adj1" fmla="val 0"/>
                  <a:gd name="adj2" fmla="val 2695362"/>
                </a:avLst>
              </a:prstGeom>
              <a:solidFill>
                <a:srgbClr val="05B5ED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矩形 4"/>
            <p:cNvSpPr>
              <a:spLocks noChangeArrowheads="1"/>
            </p:cNvSpPr>
            <p:nvPr/>
          </p:nvSpPr>
          <p:spPr bwMode="auto">
            <a:xfrm>
              <a:off x="1449772" y="1201231"/>
              <a:ext cx="1297631" cy="45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92.35%</a:t>
              </a:r>
              <a:endParaRPr lang="zh-CN" altLang="en-US" sz="24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矩形 4"/>
          <p:cNvSpPr>
            <a:spLocks noChangeArrowheads="1"/>
          </p:cNvSpPr>
          <p:nvPr/>
        </p:nvSpPr>
        <p:spPr bwMode="auto">
          <a:xfrm>
            <a:off x="3635327" y="4170165"/>
            <a:ext cx="1249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2017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endParaRPr lang="zh-CN" alt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037171" y="5644045"/>
            <a:ext cx="6096000" cy="499624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全年节能</a:t>
            </a:r>
            <a:r>
              <a:rPr lang="en-US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19737</a:t>
            </a:r>
            <a:r>
              <a:rPr lang="zh-CN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吨标煤，大大降低了飞行区碳排放量</a:t>
            </a:r>
            <a:endParaRPr lang="zh-CN" altLang="zh-CN" sz="10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5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0589"/>
          <a:stretch/>
        </p:blipFill>
        <p:spPr>
          <a:xfrm>
            <a:off x="0" y="-1"/>
            <a:ext cx="12206693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71937" y="1327699"/>
            <a:ext cx="6955751" cy="20040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履行责任 引领创新 </a:t>
            </a:r>
            <a:endParaRPr lang="en-US" altLang="zh-CN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助力“上海服务”品牌建设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16481" y="3757352"/>
            <a:ext cx="4666663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年上海市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企业</a:t>
            </a:r>
            <a:r>
              <a:rPr lang="zh-CN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社会责任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报告</a:t>
            </a:r>
            <a:r>
              <a:rPr lang="zh-CN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发布会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40" y="4717470"/>
            <a:ext cx="2772943" cy="144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14378" y="265043"/>
            <a:ext cx="11577936" cy="632791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314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5104150"/>
            <a:ext cx="12192000" cy="175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2355742" y="0"/>
            <a:ext cx="7574922" cy="6443544"/>
          </a:xfrm>
          <a:prstGeom prst="diamond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8" b="11849"/>
          <a:stretch/>
        </p:blipFill>
        <p:spPr>
          <a:xfrm>
            <a:off x="0" y="-66261"/>
            <a:ext cx="12192000" cy="359133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24700" y="3384984"/>
            <a:ext cx="22370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典型案例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-51433"/>
            <a:ext cx="12192000" cy="3576511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765145" y="1398845"/>
            <a:ext cx="2756115" cy="3797085"/>
            <a:chOff x="4765145" y="1398845"/>
            <a:chExt cx="2756115" cy="3797085"/>
          </a:xfrm>
        </p:grpSpPr>
        <p:sp>
          <p:nvSpPr>
            <p:cNvPr id="5" name="文本框 4"/>
            <p:cNvSpPr txBox="1"/>
            <p:nvPr/>
          </p:nvSpPr>
          <p:spPr>
            <a:xfrm>
              <a:off x="5627676" y="1755306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三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4765145" y="1398845"/>
              <a:ext cx="2756115" cy="3797085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47" y="5620235"/>
            <a:ext cx="2695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1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4817" y="508763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公共管理领域技术创新解决世界性难题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1442"/>
            <a:ext cx="8282610" cy="31365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18" y="3721442"/>
            <a:ext cx="5897382" cy="31365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78884" y="5028111"/>
            <a:ext cx="7231467" cy="523220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浦东机场拥有车位达</a:t>
            </a:r>
            <a:r>
              <a:rPr lang="en-US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2500</a:t>
            </a:r>
            <a:r>
              <a:rPr lang="zh-CN" altLang="zh-CN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个的</a:t>
            </a:r>
            <a:r>
              <a:rPr lang="zh-CN" altLang="zh-CN" sz="28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世界最大出租车蓄车场</a:t>
            </a:r>
            <a:endParaRPr lang="zh-CN" altLang="zh-CN" sz="11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21272" y="2081842"/>
            <a:ext cx="3518912" cy="707886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长短途出租的效率与收益差异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引发诸多负面问题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29433" y="1466289"/>
            <a:ext cx="22685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出租车司机挑客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骗短途票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开超速快车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甩客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106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9346217" y="370823"/>
            <a:ext cx="2461470" cy="1737310"/>
            <a:chOff x="9346217" y="370823"/>
            <a:chExt cx="2461470" cy="1737310"/>
          </a:xfrm>
        </p:grpSpPr>
        <p:sp>
          <p:nvSpPr>
            <p:cNvPr id="14" name="上箭头 13"/>
            <p:cNvSpPr/>
            <p:nvPr/>
          </p:nvSpPr>
          <p:spPr>
            <a:xfrm>
              <a:off x="9346217" y="370823"/>
              <a:ext cx="2461470" cy="1737310"/>
            </a:xfrm>
            <a:prstGeom prst="up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9858358" y="843871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乘车体验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38548" y="474630"/>
            <a:ext cx="7366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技术创新破公共秩序难题，安全、体验双提升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5" y="2326353"/>
            <a:ext cx="5129774" cy="3584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701252" y="1535524"/>
            <a:ext cx="7040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架设专线引入上海五大出租公司的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GPS</a:t>
            </a:r>
            <a:r>
              <a:rPr lang="zh-CN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数据，建设</a:t>
            </a: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电子围栏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37590" y="3038659"/>
            <a:ext cx="2241319" cy="400110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识别记录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GPS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轨迹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37591" y="4097875"/>
            <a:ext cx="2241319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自动判断长短途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66745" y="2965124"/>
            <a:ext cx="2492991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人工开票公正性问题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66745" y="3595588"/>
            <a:ext cx="2492991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站点发车效率问题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66746" y="4226052"/>
            <a:ext cx="2492990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候车秩序问题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图文框 10"/>
          <p:cNvSpPr/>
          <p:nvPr/>
        </p:nvSpPr>
        <p:spPr>
          <a:xfrm>
            <a:off x="7385395" y="2584174"/>
            <a:ext cx="3286539" cy="2385392"/>
          </a:xfrm>
          <a:prstGeom prst="frame">
            <a:avLst>
              <a:gd name="adj1" fmla="val 36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88369" y="5445607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出租车旅客等候时间大幅缩短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371417" y="812652"/>
            <a:ext cx="2023267" cy="1513701"/>
            <a:chOff x="8371417" y="812652"/>
            <a:chExt cx="2023267" cy="1513701"/>
          </a:xfrm>
        </p:grpSpPr>
        <p:sp>
          <p:nvSpPr>
            <p:cNvPr id="13" name="上箭头 12"/>
            <p:cNvSpPr/>
            <p:nvPr/>
          </p:nvSpPr>
          <p:spPr>
            <a:xfrm>
              <a:off x="8371417" y="812652"/>
              <a:ext cx="2023267" cy="1513701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8666239" y="1190847"/>
              <a:ext cx="14157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公共秩序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安全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45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5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b="-392"/>
          <a:stretch/>
        </p:blipFill>
        <p:spPr>
          <a:xfrm>
            <a:off x="0" y="2839652"/>
            <a:ext cx="12192000" cy="404485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2474" y="106602"/>
            <a:ext cx="1376005" cy="1394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20476" y="542415"/>
            <a:ext cx="7417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时光辉副市长给予高度评价：</a:t>
            </a:r>
            <a:r>
              <a:rPr lang="zh-CN" alt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质的提升，值得推广</a:t>
            </a:r>
          </a:p>
        </p:txBody>
      </p:sp>
      <p:sp>
        <p:nvSpPr>
          <p:cNvPr id="14" name="矩形 13"/>
          <p:cNvSpPr/>
          <p:nvPr/>
        </p:nvSpPr>
        <p:spPr>
          <a:xfrm>
            <a:off x="1304789" y="1671960"/>
            <a:ext cx="1036801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230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浦东机场将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高科技与大数据管理方法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运用到大型枢纽的出租车管理中，做到了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精准调配车辆资源，提升了现场管理效率，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相较于过去单纯依靠人工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的方式，在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管理的质量和效率上取得了质的提升，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值得在全市其他交通枢纽中推广。</a:t>
            </a:r>
          </a:p>
        </p:txBody>
      </p:sp>
    </p:spTree>
    <p:extLst>
      <p:ext uri="{BB962C8B-B14F-4D97-AF65-F5344CB8AC3E}">
        <p14:creationId xmlns:p14="http://schemas.microsoft.com/office/powerpoint/2010/main" val="138306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5104150"/>
            <a:ext cx="12192000" cy="175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47" y="5620235"/>
            <a:ext cx="2695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菱形 2"/>
          <p:cNvSpPr/>
          <p:nvPr/>
        </p:nvSpPr>
        <p:spPr>
          <a:xfrm>
            <a:off x="2355742" y="0"/>
            <a:ext cx="7574922" cy="6443544"/>
          </a:xfrm>
          <a:prstGeom prst="diamond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8"/>
          <a:stretch/>
        </p:blipFill>
        <p:spPr>
          <a:xfrm>
            <a:off x="11391" y="0"/>
            <a:ext cx="12361237" cy="346969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765145" y="1398845"/>
            <a:ext cx="2756115" cy="3797085"/>
            <a:chOff x="4765145" y="1398845"/>
            <a:chExt cx="2756115" cy="3797085"/>
          </a:xfrm>
        </p:grpSpPr>
        <p:sp>
          <p:nvSpPr>
            <p:cNvPr id="6" name="矩形 5"/>
            <p:cNvSpPr/>
            <p:nvPr/>
          </p:nvSpPr>
          <p:spPr>
            <a:xfrm>
              <a:off x="5024700" y="3384984"/>
              <a:ext cx="223700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责任展望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627676" y="1755306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四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4765145" y="1398845"/>
              <a:ext cx="2756115" cy="3797085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46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073426"/>
            <a:ext cx="12192000" cy="174928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434548" y="1255571"/>
            <a:ext cx="9322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>
              <a:lnSpc>
                <a:spcPct val="15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从功能型定位出发，从体量发展走向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</a:t>
            </a:r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质量发展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道路</a:t>
            </a:r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，把工作聚焦到为上海卓越城市建设提供支撑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30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0811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595" y="4240696"/>
            <a:ext cx="12192000" cy="2107095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32693" y="4408799"/>
            <a:ext cx="11125424" cy="1781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提升浦东机场的整体运行品质，树立行业领先地位，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全力打响“四大品牌”，</a:t>
            </a:r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全力保障中国国际进口博览会在上海的成功举办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积极履行城市第一窗口的社会责任！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64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文本框 1"/>
          <p:cNvSpPr txBox="1">
            <a:spLocks noChangeArrowheads="1"/>
          </p:cNvSpPr>
          <p:nvPr/>
        </p:nvSpPr>
        <p:spPr bwMode="auto">
          <a:xfrm>
            <a:off x="3784600" y="2139950"/>
            <a:ext cx="46577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   谢</a:t>
            </a:r>
            <a:endParaRPr lang="en-US" altLang="zh-CN" sz="5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en-US" altLang="zh-CN"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5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7459" cy="303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组合 43"/>
          <p:cNvGrpSpPr/>
          <p:nvPr/>
        </p:nvGrpSpPr>
        <p:grpSpPr>
          <a:xfrm>
            <a:off x="2411163" y="3727300"/>
            <a:ext cx="844597" cy="740581"/>
            <a:chOff x="2411163" y="3727300"/>
            <a:chExt cx="844597" cy="740581"/>
          </a:xfrm>
        </p:grpSpPr>
        <p:grpSp>
          <p:nvGrpSpPr>
            <p:cNvPr id="3" name="组合 2"/>
            <p:cNvGrpSpPr/>
            <p:nvPr/>
          </p:nvGrpSpPr>
          <p:grpSpPr>
            <a:xfrm rot="2667470">
              <a:off x="2411163" y="3727300"/>
              <a:ext cx="844597" cy="740581"/>
              <a:chOff x="2311929" y="552455"/>
              <a:chExt cx="1833815" cy="1695913"/>
            </a:xfrm>
          </p:grpSpPr>
          <p:grpSp>
            <p:nvGrpSpPr>
              <p:cNvPr id="4" name="组合 3"/>
              <p:cNvGrpSpPr/>
              <p:nvPr userDrawn="1"/>
            </p:nvGrpSpPr>
            <p:grpSpPr>
              <a:xfrm>
                <a:off x="2415065" y="552455"/>
                <a:ext cx="1627545" cy="1695913"/>
                <a:chOff x="634392" y="242047"/>
                <a:chExt cx="696868" cy="726141"/>
              </a:xfrm>
            </p:grpSpPr>
            <p:sp>
              <p:nvSpPr>
                <p:cNvPr id="6" name="矩形 5"/>
                <p:cNvSpPr/>
                <p:nvPr userDrawn="1"/>
              </p:nvSpPr>
              <p:spPr>
                <a:xfrm>
                  <a:off x="634392" y="242047"/>
                  <a:ext cx="696868" cy="726141"/>
                </a:xfrm>
                <a:prstGeom prst="rect">
                  <a:avLst/>
                </a:prstGeom>
                <a:noFill/>
                <a:ln w="762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" name="矩形 6"/>
                <p:cNvSpPr/>
                <p:nvPr userDrawn="1"/>
              </p:nvSpPr>
              <p:spPr>
                <a:xfrm>
                  <a:off x="634392" y="605118"/>
                  <a:ext cx="696868" cy="363070"/>
                </a:xfrm>
                <a:prstGeom prst="rect">
                  <a:avLst/>
                </a:pr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" name="矩形 4"/>
              <p:cNvSpPr/>
              <p:nvPr userDrawn="1"/>
            </p:nvSpPr>
            <p:spPr>
              <a:xfrm>
                <a:off x="2311929" y="1258407"/>
                <a:ext cx="1833815" cy="28400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2510295" y="3774424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一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2022981" y="502207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企业简介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683911" y="3760569"/>
            <a:ext cx="844597" cy="740581"/>
            <a:chOff x="4683911" y="3760569"/>
            <a:chExt cx="844597" cy="740581"/>
          </a:xfrm>
        </p:grpSpPr>
        <p:grpSp>
          <p:nvGrpSpPr>
            <p:cNvPr id="10" name="组合 9"/>
            <p:cNvGrpSpPr/>
            <p:nvPr/>
          </p:nvGrpSpPr>
          <p:grpSpPr>
            <a:xfrm rot="2667470">
              <a:off x="4683911" y="3760569"/>
              <a:ext cx="844597" cy="740581"/>
              <a:chOff x="2311929" y="552455"/>
              <a:chExt cx="1833815" cy="1695913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>
                <a:off x="2415065" y="552455"/>
                <a:ext cx="1627545" cy="1695913"/>
                <a:chOff x="634392" y="242047"/>
                <a:chExt cx="696868" cy="726141"/>
              </a:xfrm>
            </p:grpSpPr>
            <p:sp>
              <p:nvSpPr>
                <p:cNvPr id="13" name="矩形 12"/>
                <p:cNvSpPr/>
                <p:nvPr userDrawn="1"/>
              </p:nvSpPr>
              <p:spPr>
                <a:xfrm>
                  <a:off x="634392" y="242047"/>
                  <a:ext cx="696868" cy="726141"/>
                </a:xfrm>
                <a:prstGeom prst="rect">
                  <a:avLst/>
                </a:prstGeom>
                <a:noFill/>
                <a:ln w="762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矩形 13"/>
                <p:cNvSpPr/>
                <p:nvPr userDrawn="1"/>
              </p:nvSpPr>
              <p:spPr>
                <a:xfrm>
                  <a:off x="634392" y="605118"/>
                  <a:ext cx="696868" cy="363070"/>
                </a:xfrm>
                <a:prstGeom prst="rect">
                  <a:avLst/>
                </a:pr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" name="矩形 11"/>
              <p:cNvSpPr/>
              <p:nvPr userDrawn="1"/>
            </p:nvSpPr>
            <p:spPr>
              <a:xfrm>
                <a:off x="2311929" y="1258407"/>
                <a:ext cx="1833815" cy="28400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4783043" y="3807693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二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4295729" y="5025578"/>
            <a:ext cx="16209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履行社会</a:t>
            </a:r>
            <a:endParaRPr lang="en-US" altLang="zh-CN" sz="28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责任情况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6968320" y="3788310"/>
            <a:ext cx="956030" cy="819416"/>
            <a:chOff x="6968320" y="3788310"/>
            <a:chExt cx="956030" cy="819416"/>
          </a:xfrm>
        </p:grpSpPr>
        <p:grpSp>
          <p:nvGrpSpPr>
            <p:cNvPr id="17" name="组合 16"/>
            <p:cNvGrpSpPr/>
            <p:nvPr/>
          </p:nvGrpSpPr>
          <p:grpSpPr>
            <a:xfrm rot="2667470">
              <a:off x="6968320" y="3788310"/>
              <a:ext cx="956030" cy="819416"/>
              <a:chOff x="2311929" y="552455"/>
              <a:chExt cx="1833815" cy="1695913"/>
            </a:xfrm>
          </p:grpSpPr>
          <p:grpSp>
            <p:nvGrpSpPr>
              <p:cNvPr id="18" name="组合 17"/>
              <p:cNvGrpSpPr/>
              <p:nvPr userDrawn="1"/>
            </p:nvGrpSpPr>
            <p:grpSpPr>
              <a:xfrm>
                <a:off x="2415065" y="552455"/>
                <a:ext cx="1627545" cy="1695913"/>
                <a:chOff x="634392" y="242047"/>
                <a:chExt cx="696868" cy="726141"/>
              </a:xfrm>
            </p:grpSpPr>
            <p:sp>
              <p:nvSpPr>
                <p:cNvPr id="20" name="矩形 19"/>
                <p:cNvSpPr/>
                <p:nvPr userDrawn="1"/>
              </p:nvSpPr>
              <p:spPr>
                <a:xfrm>
                  <a:off x="634392" y="242047"/>
                  <a:ext cx="696868" cy="726141"/>
                </a:xfrm>
                <a:prstGeom prst="rect">
                  <a:avLst/>
                </a:prstGeom>
                <a:noFill/>
                <a:ln w="762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/>
                <p:cNvSpPr/>
                <p:nvPr userDrawn="1"/>
              </p:nvSpPr>
              <p:spPr>
                <a:xfrm>
                  <a:off x="634392" y="605118"/>
                  <a:ext cx="696868" cy="363070"/>
                </a:xfrm>
                <a:prstGeom prst="rect">
                  <a:avLst/>
                </a:pr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9" name="矩形 18"/>
              <p:cNvSpPr/>
              <p:nvPr userDrawn="1"/>
            </p:nvSpPr>
            <p:spPr>
              <a:xfrm>
                <a:off x="2311929" y="1258407"/>
                <a:ext cx="1833815" cy="28400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7117803" y="3862824"/>
              <a:ext cx="7316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三</a:t>
              </a:r>
            </a:p>
          </p:txBody>
        </p:sp>
      </p:grpSp>
      <p:sp>
        <p:nvSpPr>
          <p:cNvPr id="23" name="矩形 22"/>
          <p:cNvSpPr/>
          <p:nvPr/>
        </p:nvSpPr>
        <p:spPr>
          <a:xfrm>
            <a:off x="6568478" y="5055920"/>
            <a:ext cx="1834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典型案例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9082505" y="3788310"/>
            <a:ext cx="956030" cy="819416"/>
            <a:chOff x="9082505" y="3788310"/>
            <a:chExt cx="956030" cy="819416"/>
          </a:xfrm>
        </p:grpSpPr>
        <p:grpSp>
          <p:nvGrpSpPr>
            <p:cNvPr id="24" name="组合 23"/>
            <p:cNvGrpSpPr/>
            <p:nvPr/>
          </p:nvGrpSpPr>
          <p:grpSpPr>
            <a:xfrm rot="2667470">
              <a:off x="9082505" y="3788310"/>
              <a:ext cx="956030" cy="819416"/>
              <a:chOff x="2311929" y="552455"/>
              <a:chExt cx="1833815" cy="1695913"/>
            </a:xfrm>
          </p:grpSpPr>
          <p:grpSp>
            <p:nvGrpSpPr>
              <p:cNvPr id="25" name="组合 24"/>
              <p:cNvGrpSpPr/>
              <p:nvPr userDrawn="1"/>
            </p:nvGrpSpPr>
            <p:grpSpPr>
              <a:xfrm>
                <a:off x="2415065" y="552455"/>
                <a:ext cx="1627545" cy="1695913"/>
                <a:chOff x="634392" y="242047"/>
                <a:chExt cx="696868" cy="726141"/>
              </a:xfrm>
            </p:grpSpPr>
            <p:sp>
              <p:nvSpPr>
                <p:cNvPr id="27" name="矩形 26"/>
                <p:cNvSpPr/>
                <p:nvPr userDrawn="1"/>
              </p:nvSpPr>
              <p:spPr>
                <a:xfrm>
                  <a:off x="634392" y="242047"/>
                  <a:ext cx="696868" cy="726141"/>
                </a:xfrm>
                <a:prstGeom prst="rect">
                  <a:avLst/>
                </a:prstGeom>
                <a:noFill/>
                <a:ln w="762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矩形 27"/>
                <p:cNvSpPr/>
                <p:nvPr userDrawn="1"/>
              </p:nvSpPr>
              <p:spPr>
                <a:xfrm>
                  <a:off x="634392" y="605118"/>
                  <a:ext cx="696868" cy="363070"/>
                </a:xfrm>
                <a:prstGeom prst="rect">
                  <a:avLst/>
                </a:prstGeom>
                <a:noFill/>
                <a:ln w="762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6" name="矩形 25"/>
              <p:cNvSpPr/>
              <p:nvPr userDrawn="1"/>
            </p:nvSpPr>
            <p:spPr>
              <a:xfrm>
                <a:off x="2311929" y="1258407"/>
                <a:ext cx="1833815" cy="28400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9231988" y="3862824"/>
              <a:ext cx="7316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四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8682663" y="5055920"/>
            <a:ext cx="1834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责任展望</a:t>
            </a:r>
          </a:p>
        </p:txBody>
      </p:sp>
      <p:sp>
        <p:nvSpPr>
          <p:cNvPr id="37" name="矩形 36"/>
          <p:cNvSpPr/>
          <p:nvPr/>
        </p:nvSpPr>
        <p:spPr>
          <a:xfrm>
            <a:off x="0" y="2157821"/>
            <a:ext cx="12192000" cy="87322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174842" y="1868557"/>
            <a:ext cx="848140" cy="108687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268982" y="2157822"/>
            <a:ext cx="14814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 录</a:t>
            </a:r>
          </a:p>
        </p:txBody>
      </p:sp>
      <p:sp>
        <p:nvSpPr>
          <p:cNvPr id="39" name="矩形 38"/>
          <p:cNvSpPr/>
          <p:nvPr/>
        </p:nvSpPr>
        <p:spPr>
          <a:xfrm>
            <a:off x="1212600" y="3077504"/>
            <a:ext cx="1620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682" y="5738192"/>
            <a:ext cx="2478101" cy="99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03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3" grpId="0"/>
      <p:bldP spid="30" grpId="0"/>
      <p:bldP spid="38" grpId="0" animBg="1"/>
      <p:bldP spid="36" grpId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5104150"/>
            <a:ext cx="12192000" cy="175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0" y="97925"/>
            <a:ext cx="7574922" cy="6443544"/>
          </a:xfrm>
          <a:prstGeom prst="diamond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t="19583" b="11530"/>
          <a:stretch/>
        </p:blipFill>
        <p:spPr>
          <a:xfrm>
            <a:off x="0" y="0"/>
            <a:ext cx="12192000" cy="34774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1876"/>
            <a:ext cx="12192000" cy="3479369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980760" y="1853231"/>
            <a:ext cx="1613397" cy="3166862"/>
            <a:chOff x="2980760" y="1853231"/>
            <a:chExt cx="1613397" cy="3166862"/>
          </a:xfrm>
        </p:grpSpPr>
        <p:sp>
          <p:nvSpPr>
            <p:cNvPr id="6" name="矩形 5"/>
            <p:cNvSpPr/>
            <p:nvPr/>
          </p:nvSpPr>
          <p:spPr>
            <a:xfrm>
              <a:off x="2980760" y="3573543"/>
              <a:ext cx="161339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44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企业简介</a:t>
              </a:r>
              <a:endParaRPr lang="zh-CN" altLang="en-US" sz="4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271934" y="185323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一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2409403" y="1496770"/>
            <a:ext cx="2756115" cy="379708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47" y="5620235"/>
            <a:ext cx="2695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736875" y="1737809"/>
            <a:ext cx="593334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50000"/>
              </a:lnSpc>
            </a:pP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上海国际机场股份有限公司成立于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1997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日，是由上海机场（集团）有限公司独家发起设立的股份有限公司，</a:t>
            </a:r>
            <a:r>
              <a:rPr lang="zh-CN" altLang="zh-CN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负责运营管理上海浦东国际机场。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01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8747">
            <a:off x="1030322" y="1138866"/>
            <a:ext cx="3504737" cy="2123859"/>
          </a:xfrm>
          <a:prstGeom prst="rect">
            <a:avLst/>
          </a:prstGeom>
        </p:spPr>
      </p:pic>
      <p:pic>
        <p:nvPicPr>
          <p:cNvPr id="180" name="Picture 155" descr="C:\Users\Xiaohang\Desktop\新PPT模板\IMG_89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1063"/>
            <a:ext cx="12260263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15714" y="281045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15714" y="818841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中国最重要的门户机场和世界航空节点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20541" y="2181568"/>
            <a:ext cx="2319867" cy="2751080"/>
            <a:chOff x="1220541" y="2181568"/>
            <a:chExt cx="2319867" cy="2751080"/>
          </a:xfrm>
        </p:grpSpPr>
        <p:sp>
          <p:nvSpPr>
            <p:cNvPr id="5" name="同心圆 4"/>
            <p:cNvSpPr/>
            <p:nvPr/>
          </p:nvSpPr>
          <p:spPr>
            <a:xfrm>
              <a:off x="1276952" y="2181568"/>
              <a:ext cx="2239616" cy="2239616"/>
            </a:xfrm>
            <a:prstGeom prst="donut">
              <a:avLst>
                <a:gd name="adj" fmla="val 35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0541" y="3670764"/>
              <a:ext cx="2319867" cy="1261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7000</a:t>
              </a:r>
              <a:r>
                <a:rPr lang="zh-CN" altLang="en-US" sz="4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endParaRPr lang="en-US" altLang="zh-CN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人次</a:t>
              </a:r>
            </a:p>
          </p:txBody>
        </p:sp>
        <p:sp>
          <p:nvSpPr>
            <p:cNvPr id="6" name="Freeform 93"/>
            <p:cNvSpPr>
              <a:spLocks noEditPoints="1" noChangeArrowheads="1"/>
            </p:cNvSpPr>
            <p:nvPr/>
          </p:nvSpPr>
          <p:spPr bwMode="auto">
            <a:xfrm>
              <a:off x="1757431" y="2785778"/>
              <a:ext cx="1411625" cy="968305"/>
            </a:xfrm>
            <a:custGeom>
              <a:avLst/>
              <a:gdLst>
                <a:gd name="T0" fmla="*/ 56 w 112"/>
                <a:gd name="T1" fmla="*/ 20 h 77"/>
                <a:gd name="T2" fmla="*/ 15 w 112"/>
                <a:gd name="T3" fmla="*/ 49 h 77"/>
                <a:gd name="T4" fmla="*/ 10 w 112"/>
                <a:gd name="T5" fmla="*/ 52 h 77"/>
                <a:gd name="T6" fmla="*/ 4 w 112"/>
                <a:gd name="T7" fmla="*/ 66 h 77"/>
                <a:gd name="T8" fmla="*/ 4 w 112"/>
                <a:gd name="T9" fmla="*/ 37 h 77"/>
                <a:gd name="T10" fmla="*/ 0 w 112"/>
                <a:gd name="T11" fmla="*/ 46 h 77"/>
                <a:gd name="T12" fmla="*/ 13 w 112"/>
                <a:gd name="T13" fmla="*/ 29 h 77"/>
                <a:gd name="T14" fmla="*/ 15 w 112"/>
                <a:gd name="T15" fmla="*/ 49 h 77"/>
                <a:gd name="T16" fmla="*/ 15 w 112"/>
                <a:gd name="T17" fmla="*/ 25 h 77"/>
                <a:gd name="T18" fmla="*/ 3 w 112"/>
                <a:gd name="T19" fmla="*/ 22 h 77"/>
                <a:gd name="T20" fmla="*/ 96 w 112"/>
                <a:gd name="T21" fmla="*/ 66 h 77"/>
                <a:gd name="T22" fmla="*/ 102 w 112"/>
                <a:gd name="T23" fmla="*/ 52 h 77"/>
                <a:gd name="T24" fmla="*/ 107 w 112"/>
                <a:gd name="T25" fmla="*/ 49 h 77"/>
                <a:gd name="T26" fmla="*/ 107 w 112"/>
                <a:gd name="T27" fmla="*/ 37 h 77"/>
                <a:gd name="T28" fmla="*/ 112 w 112"/>
                <a:gd name="T29" fmla="*/ 33 h 77"/>
                <a:gd name="T30" fmla="*/ 98 w 112"/>
                <a:gd name="T31" fmla="*/ 31 h 77"/>
                <a:gd name="T32" fmla="*/ 101 w 112"/>
                <a:gd name="T33" fmla="*/ 15 h 77"/>
                <a:gd name="T34" fmla="*/ 97 w 112"/>
                <a:gd name="T35" fmla="*/ 26 h 77"/>
                <a:gd name="T36" fmla="*/ 101 w 112"/>
                <a:gd name="T37" fmla="*/ 15 h 77"/>
                <a:gd name="T38" fmla="*/ 80 w 112"/>
                <a:gd name="T39" fmla="*/ 72 h 77"/>
                <a:gd name="T40" fmla="*/ 82 w 112"/>
                <a:gd name="T41" fmla="*/ 72 h 77"/>
                <a:gd name="T42" fmla="*/ 87 w 112"/>
                <a:gd name="T43" fmla="*/ 47 h 77"/>
                <a:gd name="T44" fmla="*/ 88 w 112"/>
                <a:gd name="T45" fmla="*/ 47 h 77"/>
                <a:gd name="T46" fmla="*/ 88 w 112"/>
                <a:gd name="T47" fmla="*/ 26 h 77"/>
                <a:gd name="T48" fmla="*/ 77 w 112"/>
                <a:gd name="T49" fmla="*/ 51 h 77"/>
                <a:gd name="T50" fmla="*/ 65 w 112"/>
                <a:gd name="T51" fmla="*/ 32 h 77"/>
                <a:gd name="T52" fmla="*/ 64 w 112"/>
                <a:gd name="T53" fmla="*/ 50 h 77"/>
                <a:gd name="T54" fmla="*/ 57 w 112"/>
                <a:gd name="T55" fmla="*/ 55 h 77"/>
                <a:gd name="T56" fmla="*/ 48 w 112"/>
                <a:gd name="T57" fmla="*/ 77 h 77"/>
                <a:gd name="T58" fmla="*/ 48 w 112"/>
                <a:gd name="T59" fmla="*/ 32 h 77"/>
                <a:gd name="T60" fmla="*/ 41 w 112"/>
                <a:gd name="T61" fmla="*/ 47 h 77"/>
                <a:gd name="T62" fmla="*/ 65 w 112"/>
                <a:gd name="T63" fmla="*/ 21 h 77"/>
                <a:gd name="T64" fmla="*/ 65 w 112"/>
                <a:gd name="T65" fmla="*/ 47 h 77"/>
                <a:gd name="T66" fmla="*/ 31 w 112"/>
                <a:gd name="T67" fmla="*/ 72 h 77"/>
                <a:gd name="T68" fmla="*/ 30 w 112"/>
                <a:gd name="T69" fmla="*/ 72 h 77"/>
                <a:gd name="T70" fmla="*/ 24 w 112"/>
                <a:gd name="T71" fmla="*/ 47 h 77"/>
                <a:gd name="T72" fmla="*/ 23 w 112"/>
                <a:gd name="T73" fmla="*/ 47 h 77"/>
                <a:gd name="T74" fmla="*/ 23 w 112"/>
                <a:gd name="T75" fmla="*/ 26 h 77"/>
                <a:gd name="T76" fmla="*/ 35 w 112"/>
                <a:gd name="T77" fmla="*/ 51 h 77"/>
                <a:gd name="T78" fmla="*/ 39 w 112"/>
                <a:gd name="T79" fmla="*/ 17 h 77"/>
                <a:gd name="T80" fmla="*/ 31 w 112"/>
                <a:gd name="T81" fmla="*/ 25 h 77"/>
                <a:gd name="T82" fmla="*/ 81 w 112"/>
                <a:gd name="T83" fmla="*/ 9 h 77"/>
                <a:gd name="T84" fmla="*/ 75 w 112"/>
                <a:gd name="T85" fmla="*/ 23 h 77"/>
                <a:gd name="T86" fmla="*/ 81 w 112"/>
                <a:gd name="T87" fmla="*/ 9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2"/>
                <a:gd name="T133" fmla="*/ 0 h 77"/>
                <a:gd name="T134" fmla="*/ 112 w 112"/>
                <a:gd name="T135" fmla="*/ 77 h 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/>
            <a:lstStyle/>
            <a:p>
              <a:pPr defTabSz="6857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sz="1350">
                <a:solidFill>
                  <a:srgbClr val="000000"/>
                </a:solidFill>
                <a:latin typeface="Calibri" pitchFamily="34" charset="0"/>
                <a:ea typeface="+mn-ea"/>
                <a:sym typeface="宋体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862242" y="4987921"/>
            <a:ext cx="3097067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内地机场排名第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位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58543" y="5656442"/>
            <a:ext cx="3099564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全球排名第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位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53533" y="1550385"/>
            <a:ext cx="4591826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国际和地区旅客量位居全国第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4317115" y="2579048"/>
            <a:ext cx="7094981" cy="1020477"/>
            <a:chOff x="4317115" y="2579048"/>
            <a:chExt cx="7094981" cy="1020477"/>
          </a:xfrm>
        </p:grpSpPr>
        <p:sp>
          <p:nvSpPr>
            <p:cNvPr id="14" name="矩形 13"/>
            <p:cNvSpPr/>
            <p:nvPr/>
          </p:nvSpPr>
          <p:spPr>
            <a:xfrm>
              <a:off x="5151600" y="2579048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浦东机场</a:t>
              </a:r>
              <a:endPara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317115" y="3137860"/>
              <a:ext cx="28809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首都</a:t>
              </a:r>
              <a:r>
                <a:rPr lang="zh-CN" altLang="zh-CN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机场</a:t>
              </a:r>
              <a:r>
                <a:rPr lang="en-US" altLang="zh-CN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r>
                <a:rPr lang="zh-CN" alt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广州机场</a:t>
              </a: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7226763" y="2608076"/>
              <a:ext cx="4175368" cy="404812"/>
              <a:chOff x="5531383" y="3454092"/>
              <a:chExt cx="4175368" cy="404812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5531383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17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8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9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20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5802454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2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2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2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2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6067768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27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28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29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30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31" name="组合 30"/>
              <p:cNvGrpSpPr/>
              <p:nvPr/>
            </p:nvGrpSpPr>
            <p:grpSpPr>
              <a:xfrm>
                <a:off x="6338839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3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3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3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3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6612876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37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38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39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40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>
                <a:off x="6883947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4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4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4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4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7149261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47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48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49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50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7420332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5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5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5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5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7660640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57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58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59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0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61" name="组合 60"/>
              <p:cNvGrpSpPr/>
              <p:nvPr/>
            </p:nvGrpSpPr>
            <p:grpSpPr>
              <a:xfrm>
                <a:off x="7931711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6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66" name="组合 65"/>
              <p:cNvGrpSpPr/>
              <p:nvPr/>
            </p:nvGrpSpPr>
            <p:grpSpPr>
              <a:xfrm>
                <a:off x="8197025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67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8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9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71" name="组合 70"/>
              <p:cNvGrpSpPr/>
              <p:nvPr/>
            </p:nvGrpSpPr>
            <p:grpSpPr>
              <a:xfrm>
                <a:off x="8468096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7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7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7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7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76" name="组合 75"/>
              <p:cNvGrpSpPr/>
              <p:nvPr/>
            </p:nvGrpSpPr>
            <p:grpSpPr>
              <a:xfrm>
                <a:off x="8742133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77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78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79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80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81" name="组合 80"/>
              <p:cNvGrpSpPr/>
              <p:nvPr/>
            </p:nvGrpSpPr>
            <p:grpSpPr>
              <a:xfrm>
                <a:off x="9013204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8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8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8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8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86" name="组合 85"/>
              <p:cNvGrpSpPr/>
              <p:nvPr/>
            </p:nvGrpSpPr>
            <p:grpSpPr>
              <a:xfrm>
                <a:off x="9278518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87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88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89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90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91" name="组合 90"/>
              <p:cNvGrpSpPr/>
              <p:nvPr/>
            </p:nvGrpSpPr>
            <p:grpSpPr>
              <a:xfrm>
                <a:off x="9549589" y="3454092"/>
                <a:ext cx="157162" cy="404812"/>
                <a:chOff x="3490913" y="1058863"/>
                <a:chExt cx="157162" cy="404812"/>
              </a:xfrm>
              <a:solidFill>
                <a:srgbClr val="0070C0"/>
              </a:solidFill>
            </p:grpSpPr>
            <p:sp>
              <p:nvSpPr>
                <p:cNvPr id="9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9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9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9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97" name="组合 96"/>
            <p:cNvGrpSpPr/>
            <p:nvPr/>
          </p:nvGrpSpPr>
          <p:grpSpPr>
            <a:xfrm>
              <a:off x="7236728" y="3181154"/>
              <a:ext cx="4175368" cy="404812"/>
              <a:chOff x="5531383" y="3454092"/>
              <a:chExt cx="4175368" cy="404812"/>
            </a:xfrm>
            <a:solidFill>
              <a:schemeClr val="bg1">
                <a:lumMod val="50000"/>
              </a:schemeClr>
            </a:solidFill>
          </p:grpSpPr>
          <p:grpSp>
            <p:nvGrpSpPr>
              <p:cNvPr id="98" name="组合 97"/>
              <p:cNvGrpSpPr/>
              <p:nvPr/>
            </p:nvGrpSpPr>
            <p:grpSpPr>
              <a:xfrm>
                <a:off x="5531383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74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75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76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77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>
                <a:off x="5802454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70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71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72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73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0" name="组合 99"/>
              <p:cNvGrpSpPr/>
              <p:nvPr/>
            </p:nvGrpSpPr>
            <p:grpSpPr>
              <a:xfrm>
                <a:off x="6067768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66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67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68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69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1" name="组合 100"/>
              <p:cNvGrpSpPr/>
              <p:nvPr/>
            </p:nvGrpSpPr>
            <p:grpSpPr>
              <a:xfrm>
                <a:off x="6338839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6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6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6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6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2" name="组合 101"/>
              <p:cNvGrpSpPr/>
              <p:nvPr/>
            </p:nvGrpSpPr>
            <p:grpSpPr>
              <a:xfrm>
                <a:off x="6612876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58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59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60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61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3" name="组合 102"/>
              <p:cNvGrpSpPr/>
              <p:nvPr/>
            </p:nvGrpSpPr>
            <p:grpSpPr>
              <a:xfrm>
                <a:off x="6883947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54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55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56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57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4" name="组合 103"/>
              <p:cNvGrpSpPr/>
              <p:nvPr/>
            </p:nvGrpSpPr>
            <p:grpSpPr>
              <a:xfrm>
                <a:off x="7149261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50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51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52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53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5" name="组合 104"/>
              <p:cNvGrpSpPr/>
              <p:nvPr/>
            </p:nvGrpSpPr>
            <p:grpSpPr>
              <a:xfrm>
                <a:off x="7420332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46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47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48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49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6" name="组合 105"/>
              <p:cNvGrpSpPr/>
              <p:nvPr/>
            </p:nvGrpSpPr>
            <p:grpSpPr>
              <a:xfrm>
                <a:off x="7660640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4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4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4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4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7" name="组合 106"/>
              <p:cNvGrpSpPr/>
              <p:nvPr/>
            </p:nvGrpSpPr>
            <p:grpSpPr>
              <a:xfrm>
                <a:off x="7931711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38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39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40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41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8" name="组合 107"/>
              <p:cNvGrpSpPr/>
              <p:nvPr/>
            </p:nvGrpSpPr>
            <p:grpSpPr>
              <a:xfrm>
                <a:off x="8197025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34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35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36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37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09" name="组合 108"/>
              <p:cNvGrpSpPr/>
              <p:nvPr/>
            </p:nvGrpSpPr>
            <p:grpSpPr>
              <a:xfrm>
                <a:off x="8468096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30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31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32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33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10" name="组合 109"/>
              <p:cNvGrpSpPr/>
              <p:nvPr/>
            </p:nvGrpSpPr>
            <p:grpSpPr>
              <a:xfrm>
                <a:off x="8742133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26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27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28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29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11" name="组合 110"/>
              <p:cNvGrpSpPr/>
              <p:nvPr/>
            </p:nvGrpSpPr>
            <p:grpSpPr>
              <a:xfrm>
                <a:off x="9013204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22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23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24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25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12" name="组合 111"/>
              <p:cNvGrpSpPr/>
              <p:nvPr/>
            </p:nvGrpSpPr>
            <p:grpSpPr>
              <a:xfrm>
                <a:off x="9278518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18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19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20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21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  <p:grpSp>
            <p:nvGrpSpPr>
              <p:cNvPr id="113" name="组合 112"/>
              <p:cNvGrpSpPr/>
              <p:nvPr/>
            </p:nvGrpSpPr>
            <p:grpSpPr>
              <a:xfrm>
                <a:off x="9549589" y="3454092"/>
                <a:ext cx="157162" cy="404812"/>
                <a:chOff x="3490913" y="1058863"/>
                <a:chExt cx="157162" cy="404812"/>
              </a:xfrm>
              <a:grpFill/>
            </p:grpSpPr>
            <p:sp>
              <p:nvSpPr>
                <p:cNvPr id="114" name="Oval 12"/>
                <p:cNvSpPr>
                  <a:spLocks noChangeArrowheads="1"/>
                </p:cNvSpPr>
                <p:nvPr/>
              </p:nvSpPr>
              <p:spPr bwMode="auto">
                <a:xfrm>
                  <a:off x="3535363" y="1058863"/>
                  <a:ext cx="68262" cy="6508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15" name="Line 13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16" name="Line 14"/>
                <p:cNvSpPr>
                  <a:spLocks noChangeShapeType="1"/>
                </p:cNvSpPr>
                <p:nvPr/>
              </p:nvSpPr>
              <p:spPr bwMode="auto">
                <a:xfrm>
                  <a:off x="3570288" y="1090613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117" name="Freeform 15"/>
                <p:cNvSpPr>
                  <a:spLocks/>
                </p:cNvSpPr>
                <p:nvPr/>
              </p:nvSpPr>
              <p:spPr bwMode="auto">
                <a:xfrm>
                  <a:off x="3490913" y="1131888"/>
                  <a:ext cx="157162" cy="331787"/>
                </a:xfrm>
                <a:custGeom>
                  <a:avLst/>
                  <a:gdLst>
                    <a:gd name="T0" fmla="*/ 51 w 70"/>
                    <a:gd name="T1" fmla="*/ 0 h 147"/>
                    <a:gd name="T2" fmla="*/ 35 w 70"/>
                    <a:gd name="T3" fmla="*/ 0 h 147"/>
                    <a:gd name="T4" fmla="*/ 19 w 70"/>
                    <a:gd name="T5" fmla="*/ 0 h 147"/>
                    <a:gd name="T6" fmla="*/ 0 w 70"/>
                    <a:gd name="T7" fmla="*/ 19 h 147"/>
                    <a:gd name="T8" fmla="*/ 0 w 70"/>
                    <a:gd name="T9" fmla="*/ 64 h 147"/>
                    <a:gd name="T10" fmla="*/ 12 w 70"/>
                    <a:gd name="T11" fmla="*/ 64 h 147"/>
                    <a:gd name="T12" fmla="*/ 13 w 70"/>
                    <a:gd name="T13" fmla="*/ 23 h 147"/>
                    <a:gd name="T14" fmla="*/ 16 w 70"/>
                    <a:gd name="T15" fmla="*/ 23 h 147"/>
                    <a:gd name="T16" fmla="*/ 16 w 70"/>
                    <a:gd name="T17" fmla="*/ 136 h 147"/>
                    <a:gd name="T18" fmla="*/ 32 w 70"/>
                    <a:gd name="T19" fmla="*/ 136 h 147"/>
                    <a:gd name="T20" fmla="*/ 33 w 70"/>
                    <a:gd name="T21" fmla="*/ 70 h 147"/>
                    <a:gd name="T22" fmla="*/ 37 w 70"/>
                    <a:gd name="T23" fmla="*/ 70 h 147"/>
                    <a:gd name="T24" fmla="*/ 38 w 70"/>
                    <a:gd name="T25" fmla="*/ 136 h 147"/>
                    <a:gd name="T26" fmla="*/ 54 w 70"/>
                    <a:gd name="T27" fmla="*/ 136 h 147"/>
                    <a:gd name="T28" fmla="*/ 54 w 70"/>
                    <a:gd name="T29" fmla="*/ 23 h 147"/>
                    <a:gd name="T30" fmla="*/ 57 w 70"/>
                    <a:gd name="T31" fmla="*/ 23 h 147"/>
                    <a:gd name="T32" fmla="*/ 58 w 70"/>
                    <a:gd name="T33" fmla="*/ 64 h 147"/>
                    <a:gd name="T34" fmla="*/ 70 w 70"/>
                    <a:gd name="T35" fmla="*/ 64 h 147"/>
                    <a:gd name="T36" fmla="*/ 70 w 70"/>
                    <a:gd name="T37" fmla="*/ 19 h 147"/>
                    <a:gd name="T38" fmla="*/ 51 w 70"/>
                    <a:gd name="T3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0" h="147">
                      <a:moveTo>
                        <a:pt x="51" y="0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5" y="0"/>
                        <a:pt x="0" y="4"/>
                        <a:pt x="0" y="19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3"/>
                        <a:pt x="12" y="73"/>
                        <a:pt x="12" y="64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136"/>
                        <a:pt x="16" y="136"/>
                        <a:pt x="16" y="136"/>
                      </a:cubicBezTo>
                      <a:cubicBezTo>
                        <a:pt x="16" y="147"/>
                        <a:pt x="32" y="147"/>
                        <a:pt x="32" y="136"/>
                      </a:cubicBezTo>
                      <a:cubicBezTo>
                        <a:pt x="33" y="70"/>
                        <a:pt x="33" y="70"/>
                        <a:pt x="33" y="70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8" y="136"/>
                        <a:pt x="38" y="136"/>
                        <a:pt x="38" y="136"/>
                      </a:cubicBezTo>
                      <a:cubicBezTo>
                        <a:pt x="38" y="147"/>
                        <a:pt x="54" y="147"/>
                        <a:pt x="54" y="136"/>
                      </a:cubicBezTo>
                      <a:cubicBezTo>
                        <a:pt x="54" y="23"/>
                        <a:pt x="54" y="23"/>
                        <a:pt x="54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58" y="64"/>
                        <a:pt x="58" y="64"/>
                        <a:pt x="58" y="64"/>
                      </a:cubicBezTo>
                      <a:cubicBezTo>
                        <a:pt x="58" y="73"/>
                        <a:pt x="70" y="73"/>
                        <a:pt x="70" y="64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4"/>
                        <a:pt x="65" y="0"/>
                        <a:pt x="5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68575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</p:grpSp>
      </p:grpSp>
      <p:sp>
        <p:nvSpPr>
          <p:cNvPr id="179" name="矩形 178"/>
          <p:cNvSpPr/>
          <p:nvPr/>
        </p:nvSpPr>
        <p:spPr>
          <a:xfrm>
            <a:off x="5453533" y="3791616"/>
            <a:ext cx="6096000" cy="40011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中转旅客超过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840.7</a:t>
            </a: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万人次，中国内地机场第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2164" y="2024753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3471.53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万人次</a:t>
            </a:r>
          </a:p>
        </p:txBody>
      </p:sp>
      <p:sp>
        <p:nvSpPr>
          <p:cNvPr id="181" name="矩形 180"/>
          <p:cNvSpPr/>
          <p:nvPr/>
        </p:nvSpPr>
        <p:spPr>
          <a:xfrm>
            <a:off x="5458742" y="4549925"/>
            <a:ext cx="4785904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货运吞吐量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382.4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万吨，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国内第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69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9" grpId="0" animBg="1"/>
      <p:bldP spid="4" grpId="0"/>
      <p:bldP spid="1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5714" y="479827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创造上下游就业机会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927"/>
            <a:ext cx="12192000" cy="509607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02626" y="1489279"/>
            <a:ext cx="5942952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在机场工作人员：达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万人以上</a:t>
            </a:r>
          </a:p>
        </p:txBody>
      </p:sp>
      <p:sp>
        <p:nvSpPr>
          <p:cNvPr id="10" name="椭圆 9"/>
          <p:cNvSpPr/>
          <p:nvPr/>
        </p:nvSpPr>
        <p:spPr>
          <a:xfrm>
            <a:off x="583096" y="3654081"/>
            <a:ext cx="2553575" cy="243923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253409" y="4561370"/>
            <a:ext cx="2034208" cy="1996984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716695" y="1121884"/>
            <a:ext cx="2140712" cy="2140712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906257" y="3825421"/>
            <a:ext cx="2199066" cy="219906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00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5104150"/>
            <a:ext cx="12192000" cy="175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菱形 2"/>
          <p:cNvSpPr/>
          <p:nvPr/>
        </p:nvSpPr>
        <p:spPr>
          <a:xfrm>
            <a:off x="0" y="97925"/>
            <a:ext cx="7574922" cy="6443544"/>
          </a:xfrm>
          <a:prstGeom prst="diamond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t="12954"/>
          <a:stretch/>
        </p:blipFill>
        <p:spPr>
          <a:xfrm>
            <a:off x="0" y="-26504"/>
            <a:ext cx="12192000" cy="349687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3479369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409403" y="1496770"/>
            <a:ext cx="2805696" cy="3797085"/>
            <a:chOff x="2409403" y="1496770"/>
            <a:chExt cx="2805696" cy="3797085"/>
          </a:xfrm>
        </p:grpSpPr>
        <p:sp>
          <p:nvSpPr>
            <p:cNvPr id="6" name="矩形 5"/>
            <p:cNvSpPr/>
            <p:nvPr/>
          </p:nvSpPr>
          <p:spPr>
            <a:xfrm>
              <a:off x="2458984" y="3564733"/>
              <a:ext cx="275611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4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履行社会责任</a:t>
              </a:r>
              <a:r>
                <a:rPr lang="zh-CN" altLang="en-US" sz="4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情况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271934" y="185323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二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2409403" y="1496770"/>
              <a:ext cx="2756115" cy="3797085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47" y="5620235"/>
            <a:ext cx="2695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1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19150"/>
          <a:stretch/>
        </p:blipFill>
        <p:spPr>
          <a:xfrm>
            <a:off x="0" y="3358163"/>
            <a:ext cx="12191878" cy="35383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15714" y="281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社会作用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28966" y="777761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实现通达，促进经济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 descr="C:\Users\Xiaohang\Desktop\ASQA\航空公司logo\013000001809191246872125720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83" y="1315386"/>
            <a:ext cx="1117600" cy="4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Xiaohang\Desktop\ASQA\航空公司logo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66" y="2803402"/>
            <a:ext cx="1210733" cy="35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Xiaohang\Desktop\ASQA\航空公司logo\0023ae6d0010117b0674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189" y="2116358"/>
            <a:ext cx="113876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Xiaohang\Desktop\ASQA\航空公司logo\7558911_113731006396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301" y="2834461"/>
            <a:ext cx="1172633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Xiaohang\Desktop\ASQA\航空公司logo\Mypsd_2108_201011231745030045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17" y="1383120"/>
            <a:ext cx="952500" cy="40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Xiaohang\Desktop\ASQA\航空公司logo\Virgin_Atlantic_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01" y="2129435"/>
            <a:ext cx="950383" cy="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Users\Xiaohang\Desktop\ASQA\航空公司logo\MR logo (1280x200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189" y="2863726"/>
            <a:ext cx="1189567" cy="23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Xiaohang\Desktop\ASQA\航空公司logo\Mypsd_1024_201011082057480041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13" y="2800589"/>
            <a:ext cx="113241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C:\Users\Xiaohang\Desktop\ASQA\航空公司logo\Mypsd_1044_201011171735450021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34" y="2712406"/>
            <a:ext cx="1094316" cy="43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C:\Users\Xiaohang\Desktop\ASQA\航空公司logo\UP_201111251346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36" y="1945568"/>
            <a:ext cx="654051" cy="65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C:\Users\Xiaohang\Desktop\ASQA\航空公司logo\12k45y39-1y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43" y="2666092"/>
            <a:ext cx="728133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C:\Users\Xiaohang\Desktop\ASQA\航空公司logo\319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079" y="1932586"/>
            <a:ext cx="588433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C:\Users\Xiaohang\Desktop\ASQA\航空公司logo\0025116ac7890de7fb585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91" y="1236751"/>
            <a:ext cx="706967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C:\Users\Xiaohang\Desktop\ASQA\航空公司logo\20090916134232-140710435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83" y="1218018"/>
            <a:ext cx="882651" cy="54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C:\Users\Xiaohang\Desktop\ASQA\航空公司logo\20120309090601487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222" y="2046209"/>
            <a:ext cx="503767" cy="52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 descr="C:\Users\Xiaohang\Desktop\ASQA\航空公司logo\01300000180919124687438395137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642" y="1942829"/>
            <a:ext cx="584200" cy="55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C:\Users\Xiaohang\Desktop\ASQA\航空公司logo\aax[1]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34" y="2704833"/>
            <a:ext cx="4762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C:\Users\Xiaohang\Desktop\ASQA\航空公司logo\huge4d0b5a3a77867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42" y="2038228"/>
            <a:ext cx="516467" cy="5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C:\Users\Xiaohang\Desktop\ASQA\航空公司logo\mypsd_2108_201011231745030017b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44" y="1263527"/>
            <a:ext cx="802216" cy="5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2" descr="C:\Users\Xiaohang\Desktop\ASQA\航空公司logo\Mypsd_13870_201102150942000017B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46" y="1146469"/>
            <a:ext cx="869951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34"/>
          <p:cNvSpPr>
            <a:spLocks noChangeArrowheads="1"/>
          </p:cNvSpPr>
          <p:nvPr/>
        </p:nvSpPr>
        <p:spPr bwMode="auto">
          <a:xfrm>
            <a:off x="5582840" y="3792401"/>
            <a:ext cx="3591264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航空公司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107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</a:p>
        </p:txBody>
      </p:sp>
      <p:sp>
        <p:nvSpPr>
          <p:cNvPr id="29" name="矩形 28"/>
          <p:cNvSpPr/>
          <p:nvPr/>
        </p:nvSpPr>
        <p:spPr>
          <a:xfrm>
            <a:off x="6033031" y="4482586"/>
            <a:ext cx="359126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通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达世界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243</a:t>
            </a:r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航点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43874" y="1426498"/>
            <a:ext cx="1301844" cy="1301844"/>
            <a:chOff x="6217801" y="2484349"/>
            <a:chExt cx="2041268" cy="2041268"/>
          </a:xfrm>
        </p:grpSpPr>
        <p:grpSp>
          <p:nvGrpSpPr>
            <p:cNvPr id="36" name="组合 35"/>
            <p:cNvGrpSpPr/>
            <p:nvPr/>
          </p:nvGrpSpPr>
          <p:grpSpPr>
            <a:xfrm>
              <a:off x="6217801" y="2484349"/>
              <a:ext cx="2041268" cy="2041268"/>
              <a:chOff x="4235473" y="2583741"/>
              <a:chExt cx="1733227" cy="1733227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4408539" y="2741224"/>
                <a:ext cx="1425844" cy="142584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4235473" y="2583741"/>
                <a:ext cx="1733227" cy="1733227"/>
              </a:xfrm>
              <a:prstGeom prst="ellipse">
                <a:avLst/>
              </a:prstGeom>
              <a:noFill/>
              <a:ln w="57150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6399761" y="3155298"/>
              <a:ext cx="1737319" cy="723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通达性</a:t>
              </a:r>
            </a:p>
          </p:txBody>
        </p:sp>
      </p:grpSp>
      <p:sp>
        <p:nvSpPr>
          <p:cNvPr id="33" name="矩形 32"/>
          <p:cNvSpPr/>
          <p:nvPr/>
        </p:nvSpPr>
        <p:spPr>
          <a:xfrm>
            <a:off x="6790960" y="5140381"/>
            <a:ext cx="4244031" cy="49962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带动了长三角区域经济的发展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437696" y="5825283"/>
            <a:ext cx="3760391" cy="49962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中国东部沿海的经济引擎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6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4174"/>
            <a:ext cx="12205252" cy="427382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811508" y="1121884"/>
            <a:ext cx="3597174" cy="400110"/>
            <a:chOff x="7811508" y="1121884"/>
            <a:chExt cx="3597174" cy="400110"/>
          </a:xfrm>
        </p:grpSpPr>
        <p:sp>
          <p:nvSpPr>
            <p:cNvPr id="6" name="矩形 5"/>
            <p:cNvSpPr/>
            <p:nvPr/>
          </p:nvSpPr>
          <p:spPr>
            <a:xfrm>
              <a:off x="7811508" y="1121884"/>
              <a:ext cx="2504781" cy="40011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上海贸易运输量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占比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0826470" y="1121884"/>
              <a:ext cx="5822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1%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811508" y="1957590"/>
            <a:ext cx="3842433" cy="584775"/>
            <a:chOff x="7811508" y="1957590"/>
            <a:chExt cx="3842433" cy="584775"/>
          </a:xfrm>
        </p:grpSpPr>
        <p:sp>
          <p:nvSpPr>
            <p:cNvPr id="8" name="矩形 7"/>
            <p:cNvSpPr/>
            <p:nvPr/>
          </p:nvSpPr>
          <p:spPr>
            <a:xfrm>
              <a:off x="7811508" y="1968942"/>
              <a:ext cx="2504781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货物</a:t>
              </a:r>
              <a:r>
                <a:rPr lang="zh-CN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价值占比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581211" y="1957590"/>
              <a:ext cx="1072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35%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1515714" y="28104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社会作用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37937" y="41399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28966" y="777761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实现通达，促进经济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198" flipH="1">
            <a:off x="3884705" y="221548"/>
            <a:ext cx="4196962" cy="255754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992613" y="2215720"/>
            <a:ext cx="2259275" cy="2239616"/>
            <a:chOff x="4992613" y="2215720"/>
            <a:chExt cx="2259275" cy="2239616"/>
          </a:xfrm>
        </p:grpSpPr>
        <p:sp>
          <p:nvSpPr>
            <p:cNvPr id="18" name="同心圆 17"/>
            <p:cNvSpPr/>
            <p:nvPr/>
          </p:nvSpPr>
          <p:spPr>
            <a:xfrm>
              <a:off x="5012272" y="2215720"/>
              <a:ext cx="2239616" cy="2239616"/>
            </a:xfrm>
            <a:prstGeom prst="donut">
              <a:avLst>
                <a:gd name="adj" fmla="val 359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613" y="2215720"/>
              <a:ext cx="2259275" cy="193997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5322367" y="3495804"/>
            <a:ext cx="1619425" cy="1619426"/>
            <a:chOff x="6217801" y="2484349"/>
            <a:chExt cx="2041268" cy="2041268"/>
          </a:xfrm>
        </p:grpSpPr>
        <p:grpSp>
          <p:nvGrpSpPr>
            <p:cNvPr id="11" name="组合 10"/>
            <p:cNvGrpSpPr/>
            <p:nvPr/>
          </p:nvGrpSpPr>
          <p:grpSpPr>
            <a:xfrm>
              <a:off x="6217801" y="2484349"/>
              <a:ext cx="2041268" cy="2041268"/>
              <a:chOff x="4235473" y="2583741"/>
              <a:chExt cx="1733227" cy="1733227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4408539" y="2741224"/>
                <a:ext cx="1425844" cy="142584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235473" y="2583741"/>
                <a:ext cx="1733227" cy="1733227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6442290" y="3009287"/>
              <a:ext cx="1608478" cy="1047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促进城市经济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308706" y="1348650"/>
            <a:ext cx="3332964" cy="1894332"/>
            <a:chOff x="1308706" y="1348650"/>
            <a:chExt cx="3332964" cy="1894332"/>
          </a:xfrm>
        </p:grpSpPr>
        <p:sp>
          <p:nvSpPr>
            <p:cNvPr id="4" name="矩形 3"/>
            <p:cNvSpPr/>
            <p:nvPr/>
          </p:nvSpPr>
          <p:spPr>
            <a:xfrm>
              <a:off x="1907428" y="1348650"/>
              <a:ext cx="213552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382.4</a:t>
              </a:r>
              <a:r>
                <a:rPr lang="zh-CN" altLang="en-US" sz="32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万吨</a:t>
              </a:r>
              <a:endPara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671743" y="2045127"/>
              <a:ext cx="2688989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国内第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308706" y="2781317"/>
              <a:ext cx="3332964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>
              <a:spAutoFit/>
            </a:bodyPr>
            <a:lstStyle/>
            <a:p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连续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9</a:t>
              </a:r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年位居全球第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zh-CN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位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579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7792</TotalTime>
  <Words>988</Words>
  <Application>Microsoft Office PowerPoint</Application>
  <PresentationFormat>宽屏</PresentationFormat>
  <Paragraphs>183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王小夯</dc:creator>
  <cp:lastModifiedBy>桃 米米</cp:lastModifiedBy>
  <cp:revision>539</cp:revision>
  <cp:lastPrinted>2018-03-13T12:28:13Z</cp:lastPrinted>
  <dcterms:created xsi:type="dcterms:W3CDTF">2016-09-10T07:09:24Z</dcterms:created>
  <dcterms:modified xsi:type="dcterms:W3CDTF">2018-06-13T13:24:10Z</dcterms:modified>
</cp:coreProperties>
</file>