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9" r:id="rId2"/>
    <p:sldId id="406" r:id="rId3"/>
    <p:sldId id="408" r:id="rId4"/>
    <p:sldId id="402" r:id="rId5"/>
    <p:sldId id="410" r:id="rId6"/>
    <p:sldId id="374" r:id="rId7"/>
    <p:sldId id="376" r:id="rId8"/>
    <p:sldId id="417" r:id="rId9"/>
    <p:sldId id="377" r:id="rId10"/>
    <p:sldId id="378" r:id="rId11"/>
    <p:sldId id="418" r:id="rId12"/>
    <p:sldId id="415" r:id="rId13"/>
    <p:sldId id="416" r:id="rId14"/>
    <p:sldId id="413" r:id="rId15"/>
    <p:sldId id="385" r:id="rId16"/>
    <p:sldId id="412" r:id="rId17"/>
    <p:sldId id="411" r:id="rId18"/>
    <p:sldId id="314" r:id="rId19"/>
  </p:sldIdLst>
  <p:sldSz cx="9144000" cy="5143500" type="screen16x9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58">
          <p15:clr>
            <a:srgbClr val="A4A3A4"/>
          </p15:clr>
        </p15:guide>
        <p15:guide id="2" pos="269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D89"/>
    <a:srgbClr val="FF9900"/>
    <a:srgbClr val="0C28A0"/>
    <a:srgbClr val="0E2E74"/>
    <a:srgbClr val="305488"/>
    <a:srgbClr val="374789"/>
    <a:srgbClr val="313F7B"/>
    <a:srgbClr val="0D43AF"/>
    <a:srgbClr val="008BBC"/>
    <a:srgbClr val="2B3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35" autoAdjust="0"/>
  </p:normalViewPr>
  <p:slideViewPr>
    <p:cSldViewPr>
      <p:cViewPr>
        <p:scale>
          <a:sx n="100" d="100"/>
          <a:sy n="100" d="100"/>
        </p:scale>
        <p:origin x="-594" y="-72"/>
      </p:cViewPr>
      <p:guideLst>
        <p:guide orient="horz" pos="1558"/>
        <p:guide pos="26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1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ED-488D-B9E0-6460BFB270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0.60000000000000053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ED-488D-B9E0-6460BFB270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0.70000000000000051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ED-488D-B9E0-6460BFB270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0.0_ 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ED-488D-B9E0-6460BFB2701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ED-488D-B9E0-6460BFB2701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16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ED-488D-B9E0-6460BFB2701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CED-488D-B9E0-6460BFB270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3525376"/>
        <c:axId val="140864896"/>
      </c:barChart>
      <c:catAx>
        <c:axId val="123525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864896"/>
        <c:crosses val="autoZero"/>
        <c:auto val="1"/>
        <c:lblAlgn val="ctr"/>
        <c:lblOffset val="100"/>
        <c:noMultiLvlLbl val="0"/>
      </c:catAx>
      <c:valAx>
        <c:axId val="140864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352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A873B4B3-106E-4A03-82EC-61EBE23BBD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12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554038" y="674688"/>
            <a:ext cx="59944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270375"/>
            <a:ext cx="5683250" cy="40465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288BFEE3-15F1-4D4F-97A1-F89A8EC21A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593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337EA05-72FF-4E3B-B319-B02010509325}" type="slidenum">
              <a:rPr lang="zh-CN" altLang="en-US" smtClean="0"/>
              <a:pPr/>
              <a:t>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09750" y="4270830"/>
            <a:ext cx="5682985" cy="404658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07D16-151A-471A-888E-BF8F8DE66CB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56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B02C5D5-5EE5-49BD-8E2B-4A5D7DA469B4}" type="datetime1">
              <a:rPr lang="zh-CN" altLang="en-US" smtClean="0"/>
              <a:pPr>
                <a:defRPr/>
              </a:pPr>
              <a:t>2018/6/11</a:t>
            </a:fld>
            <a:endParaRPr lang="zh-CN" altLang="en-US" sz="1300"/>
          </a:p>
        </p:txBody>
      </p:sp>
      <p:sp>
        <p:nvSpPr>
          <p:cNvPr id="28677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67D6FF0-56EF-4088-B52F-52D8B20BE4D4}" type="slidenum">
              <a:rPr lang="zh-CN" altLang="en-US" smtClean="0"/>
              <a:pPr/>
              <a:t>7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201237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0"/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0"/>
            <a:endParaRPr lang="zh-CN" altLang="en-US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0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B02C5D5-5EE5-49BD-8E2B-4A5D7DA469B4}" type="datetime1">
              <a:rPr lang="zh-CN" altLang="en-US" smtClean="0"/>
              <a:pPr>
                <a:defRPr/>
              </a:pPr>
              <a:t>2018/6/11</a:t>
            </a:fld>
            <a:endParaRPr lang="zh-CN" altLang="en-US" sz="1300"/>
          </a:p>
        </p:txBody>
      </p:sp>
      <p:sp>
        <p:nvSpPr>
          <p:cNvPr id="30725" name="灯片编号占位符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5964CF1-3E78-4851-9825-E6746FE18D9C}" type="slidenum">
              <a:rPr lang="zh-CN" altLang="en-US" smtClean="0"/>
              <a:pPr/>
              <a:t>9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205342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ACC2ED5-8C0F-428F-B078-0B2E519F800E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298D3C48-D782-4F5D-8230-8A076A01B7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75705B4-A4AD-4655-A561-00885974E875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8D9E748A-C38D-44D5-A000-065F662C46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27F6AE3-DEFD-4641-8BB9-205B7841DAED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ECE2A3AD-1424-4698-8BF6-9F9EC3F812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7794B85-59C1-4166-ACE3-8E522E92680B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47BEAAB5-A833-4A7F-AD96-FD19CAFFF6A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1276E2-8B15-450B-9FF1-EDE5FA9B9E4A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FF686C2F-85FC-45B0-AFFE-C5774A140A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A081CAB-4BE7-4B73-A296-F5591F3BD572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04B7EBA7-6CF3-4150-8F37-79ADE0874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A8331BE-A8D0-4160-B085-A9D268E880E7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8116C9B4-AF7C-490C-8C53-E380545C58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42FEEE00-81D7-4A75-829A-98758B86FD88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1A6934A2-BBB1-4E8A-B4F1-21E496CDA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ABF396F-9C7B-4A81-8F16-94C5E38B3608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9D7F5621-3745-4ADF-B01C-076E01A58F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DEC197E-42AA-4205-AB2F-F64F02707F64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25811210-E7F6-461F-87E1-6556846E06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4713"/>
            <a:ext cx="2133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95796C8-759C-4E09-B13E-9A30CDDFBF8B}" type="datetimeFigureOut">
              <a:rPr lang="zh-CN" altLang="en-US"/>
              <a:pPr>
                <a:defRPr/>
              </a:pPr>
              <a:t>2018/6/11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4713"/>
            <a:ext cx="2895600" cy="357187"/>
          </a:xfrm>
          <a:prstGeom prst="rect">
            <a:avLst/>
          </a:prstGeom>
        </p:spPr>
        <p:txBody>
          <a:bodyPr/>
          <a:lstStyle>
            <a:lvl1pPr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4713"/>
            <a:ext cx="2133600" cy="3571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123CF141-F1D4-410A-B2B3-545A893793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179388" y="431800"/>
            <a:ext cx="86407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11"/>
          <p:cNvSpPr txBox="1">
            <a:spLocks noChangeArrowheads="1"/>
          </p:cNvSpPr>
          <p:nvPr/>
        </p:nvSpPr>
        <p:spPr bwMode="auto">
          <a:xfrm>
            <a:off x="1331640" y="63500"/>
            <a:ext cx="4535488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上海新时达电气股份有限公司</a:t>
            </a:r>
          </a:p>
        </p:txBody>
      </p:sp>
      <p:pic>
        <p:nvPicPr>
          <p:cNvPr id="1029" name="图片 13" descr="企业使命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76" y="4792663"/>
            <a:ext cx="5038204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4" descr="企业使命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23478"/>
            <a:ext cx="88339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478"/>
            <a:ext cx="864096" cy="2460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0.gif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综合\企业简介\新时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509"/>
            <a:ext cx="9133048" cy="439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/>
          <p:cNvSpPr txBox="1"/>
          <p:nvPr/>
        </p:nvSpPr>
        <p:spPr>
          <a:xfrm>
            <a:off x="219758" y="620874"/>
            <a:ext cx="8715436" cy="19716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  <a:sym typeface="Franklin Gothic Medium" panose="020B06030201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sym typeface="Franklin Gothic Medium" panose="020B0603020102020204" pitchFamily="34" charset="0"/>
              </a:defRPr>
            </a:lvl9pPr>
          </a:lstStyle>
          <a:p>
            <a:pPr>
              <a:lnSpc>
                <a:spcPct val="170000"/>
              </a:lnSpc>
              <a:defRPr/>
            </a:pPr>
            <a:r>
              <a:rPr lang="zh-CN" altLang="zh-CN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技术创新引领，践行中国制造2025国家</a:t>
            </a:r>
            <a:r>
              <a:rPr lang="zh-CN" altLang="zh-CN" sz="3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战略</a:t>
            </a:r>
            <a:endParaRPr lang="en-US" altLang="zh-CN" sz="3200" b="1" dirty="0" smtClean="0">
              <a:solidFill>
                <a:schemeClr val="tx2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70000"/>
              </a:lnSpc>
              <a:defRPr/>
            </a:pPr>
            <a:r>
              <a:rPr lang="en-US" altLang="zh-CN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1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上海新时达电气股份有限公司社会责任交流汇报</a:t>
            </a:r>
            <a:endParaRPr lang="en-US" altLang="zh-CN" sz="1600" b="1" dirty="0">
              <a:solidFill>
                <a:schemeClr val="tx2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70000"/>
              </a:lnSpc>
              <a:defRPr/>
            </a:pPr>
            <a:endParaRPr lang="en-US" altLang="zh-CN" sz="2000" b="1" kern="0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" name="TextBox 28"/>
          <p:cNvSpPr txBox="1">
            <a:spLocks noChangeArrowheads="1"/>
          </p:cNvSpPr>
          <p:nvPr/>
        </p:nvSpPr>
        <p:spPr bwMode="auto">
          <a:xfrm>
            <a:off x="5388421" y="4208897"/>
            <a:ext cx="3168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汇报人：蔡亮（新时达总裁</a:t>
            </a:r>
            <a:r>
              <a:rPr lang="zh-CN" altLang="en-US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endParaRPr lang="en-US" altLang="zh-CN" sz="1600" b="1" dirty="0" smtClean="0">
              <a:solidFill>
                <a:schemeClr val="tx2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2018</a:t>
            </a:r>
            <a:r>
              <a:rPr lang="zh-CN" altLang="en-US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6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1600" b="1" dirty="0">
              <a:solidFill>
                <a:schemeClr val="tx2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 descr="机器人案例20161026.mp4_149076985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7519"/>
            <a:ext cx="2302900" cy="14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2" descr="机器人案例20161026.mp4_149076995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80" y="1067519"/>
            <a:ext cx="2304810" cy="14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4" descr="新时达机器人机床上下料工作站视频.mp4_14907697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78" y="2931790"/>
            <a:ext cx="2245614" cy="14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6" descr="机器人案例20161026.mp4_149077022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55" y="1059582"/>
            <a:ext cx="2306719" cy="147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1907704" y="257175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焊接</a:t>
            </a:r>
          </a:p>
        </p:txBody>
      </p:sp>
      <p:sp>
        <p:nvSpPr>
          <p:cNvPr id="31751" name="矩形 8"/>
          <p:cNvSpPr>
            <a:spLocks noChangeArrowheads="1"/>
          </p:cNvSpPr>
          <p:nvPr/>
        </p:nvSpPr>
        <p:spPr bwMode="auto">
          <a:xfrm>
            <a:off x="1907704" y="4429794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折弯</a:t>
            </a:r>
          </a:p>
        </p:txBody>
      </p:sp>
      <p:sp>
        <p:nvSpPr>
          <p:cNvPr id="31752" name="矩形 9"/>
          <p:cNvSpPr>
            <a:spLocks noChangeArrowheads="1"/>
          </p:cNvSpPr>
          <p:nvPr/>
        </p:nvSpPr>
        <p:spPr bwMode="auto">
          <a:xfrm>
            <a:off x="7020272" y="257175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码垛</a:t>
            </a:r>
          </a:p>
        </p:txBody>
      </p:sp>
      <p:sp>
        <p:nvSpPr>
          <p:cNvPr id="31753" name="矩形 11"/>
          <p:cNvSpPr>
            <a:spLocks noChangeArrowheads="1"/>
          </p:cNvSpPr>
          <p:nvPr/>
        </p:nvSpPr>
        <p:spPr bwMode="auto">
          <a:xfrm>
            <a:off x="4495564" y="2571750"/>
            <a:ext cx="4667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搬运</a:t>
            </a:r>
          </a:p>
        </p:txBody>
      </p:sp>
      <p:sp>
        <p:nvSpPr>
          <p:cNvPr id="31754" name="矩形 12"/>
          <p:cNvSpPr>
            <a:spLocks noChangeArrowheads="1"/>
          </p:cNvSpPr>
          <p:nvPr/>
        </p:nvSpPr>
        <p:spPr bwMode="auto">
          <a:xfrm>
            <a:off x="4283968" y="4429794"/>
            <a:ext cx="88998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机床上下料</a:t>
            </a:r>
          </a:p>
        </p:txBody>
      </p:sp>
      <p:sp>
        <p:nvSpPr>
          <p:cNvPr id="31755" name="矩形 15"/>
          <p:cNvSpPr>
            <a:spLocks noChangeArrowheads="1"/>
          </p:cNvSpPr>
          <p:nvPr/>
        </p:nvSpPr>
        <p:spPr bwMode="auto">
          <a:xfrm>
            <a:off x="6732240" y="4429794"/>
            <a:ext cx="10983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锁附</a:t>
            </a:r>
            <a:r>
              <a:rPr lang="en-US" altLang="zh-CN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b="1">
                <a:latin typeface="微软雅黑" panose="020B0503020204020204" pitchFamily="34" charset="-122"/>
                <a:ea typeface="微软雅黑" panose="020B0503020204020204" pitchFamily="34" charset="-122"/>
              </a:rPr>
              <a:t>拆解螺丝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931790"/>
            <a:ext cx="2232248" cy="14321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758" name="Picture 2" descr="C:\Users\danglb\Desktop\机器人案例20161026_2017083016553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931790"/>
            <a:ext cx="2386920" cy="14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323528" y="555526"/>
            <a:ext cx="3096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创新驱动：关注机器人应用工艺</a:t>
            </a:r>
            <a:endParaRPr lang="zh-CN" altLang="en-US" sz="1600" b="1" dirty="0">
              <a:solidFill>
                <a:srgbClr val="000000"/>
              </a:solidFill>
              <a:sym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384" y="677421"/>
            <a:ext cx="75610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日下午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，新时达与京东集团签订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战略合作框架协议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，我们将重点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在智能机器人制造尤其是末端配送机器人的量产方面展开深入合作。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986" name="Picture 2" descr="C:\Users\zhanxw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1670"/>
            <a:ext cx="3686309" cy="23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zhanxw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50" y="1851670"/>
            <a:ext cx="3600400" cy="23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457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1024" y="677420"/>
            <a:ext cx="806508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新时达的机器人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展厅和生产区域，是中小学生学习和交流的基地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E:\E盘\文明单位创建\17-18年第19届\社会责任\2017社会责任交流\图片\506570300985029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5" y="1379036"/>
            <a:ext cx="3134193" cy="13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E盘\文明单位创建\17-18年第19届\社会责任\2017社会责任交流\图片\788111309277007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90" y="1343555"/>
            <a:ext cx="3359166" cy="14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E盘\文明单位创建\17-18年第19届\社会责任\2017社会责任交流\图片\184894611919259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4" y="3003798"/>
            <a:ext cx="3134193" cy="156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zhanxw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55" y="3019249"/>
            <a:ext cx="3238436" cy="155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151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5093" y="1144851"/>
            <a:ext cx="7408655" cy="3587139"/>
            <a:chOff x="835092" y="1363083"/>
            <a:chExt cx="7408655" cy="4782852"/>
          </a:xfrm>
        </p:grpSpPr>
        <p:pic>
          <p:nvPicPr>
            <p:cNvPr id="36" name="Picture 3" descr="D:\1-danglb\STEP-年度大会\电机走廊-新时达大事记-201309\电机参观走廊(终稿)-201312116\新时达大事记照片-20131216\2005\颁奖1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04" y="2869532"/>
              <a:ext cx="1640870" cy="1179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D:\1-danglb\STEP-年度大会\电机走廊-新时达大事记-201309\电机参观走廊(终稿)-201312116\新时达大事记照片-20131216\2007\光彩事业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4904" y="1396966"/>
              <a:ext cx="1557361" cy="1095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914904" y="2514380"/>
              <a:ext cx="136287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光彩事业捐款</a:t>
              </a:r>
              <a:r>
                <a:rPr lang="en-US" altLang="zh-CN" sz="1050" dirty="0" smtClean="0"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万</a:t>
              </a:r>
              <a:endParaRPr lang="zh-CN" altLang="en-US" sz="105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801099" y="4146562"/>
              <a:ext cx="1319592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高中奖学金</a:t>
              </a:r>
              <a:r>
                <a:rPr lang="en-US" altLang="zh-CN" sz="1050" dirty="0" smtClean="0"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奖教金</a:t>
              </a:r>
              <a:endParaRPr lang="zh-CN" altLang="en-US" sz="105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837162" y="4123140"/>
              <a:ext cx="164660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>
                  <a:latin typeface="微软雅黑" pitchFamily="34" charset="-122"/>
                  <a:ea typeface="微软雅黑" pitchFamily="34" charset="-122"/>
                </a:rPr>
                <a:t>哈工大</a:t>
              </a:r>
              <a:r>
                <a:rPr lang="en-US" altLang="zh-CN" sz="1050" dirty="0" smtClean="0"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山大</a:t>
              </a:r>
              <a:r>
                <a:rPr lang="en-US" altLang="zh-CN" sz="1050" dirty="0" smtClean="0"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上海交大等</a:t>
              </a:r>
              <a:endParaRPr lang="en-US" altLang="zh-CN" sz="1050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教育基金</a:t>
              </a:r>
              <a:r>
                <a:rPr lang="en-US" altLang="zh-CN" sz="1050" dirty="0" smtClean="0">
                  <a:latin typeface="微软雅黑" pitchFamily="34" charset="-122"/>
                  <a:ea typeface="微软雅黑" pitchFamily="34" charset="-122"/>
                </a:rPr>
                <a:t>/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奖学金</a:t>
              </a:r>
              <a:endParaRPr lang="zh-CN" altLang="en-US" sz="1050" dirty="0"/>
            </a:p>
          </p:txBody>
        </p:sp>
        <p:pic>
          <p:nvPicPr>
            <p:cNvPr id="1035" name="Picture 11" descr="C:\Users\Administrator\Desktop\新建文件夹\2、公益方面\玉树捐款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614" y="1363083"/>
              <a:ext cx="1572133" cy="109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6886774" y="2514380"/>
              <a:ext cx="992579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地震赈灾</a:t>
              </a:r>
              <a:r>
                <a:rPr lang="zh-CN" altLang="en-US" sz="1050" dirty="0">
                  <a:latin typeface="微软雅黑" pitchFamily="34" charset="-122"/>
                  <a:ea typeface="微软雅黑" pitchFamily="34" charset="-122"/>
                </a:rPr>
                <a:t>捐款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975339" y="5787276"/>
              <a:ext cx="126188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>
                  <a:latin typeface="微软雅黑" pitchFamily="34" charset="-122"/>
                  <a:ea typeface="微软雅黑" pitchFamily="34" charset="-122"/>
                </a:rPr>
                <a:t>新时</a:t>
              </a:r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达年会和春晚</a:t>
              </a:r>
              <a:endParaRPr lang="zh-CN" altLang="en-US" sz="1050" dirty="0"/>
            </a:p>
          </p:txBody>
        </p:sp>
        <p:pic>
          <p:nvPicPr>
            <p:cNvPr id="1036" name="Picture 12" descr="D:\2-photo\1-公司活动\2013公司活动\公益徒步-35张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4640" y="4512747"/>
              <a:ext cx="1691453" cy="122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4144078" y="5807380"/>
              <a:ext cx="992579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 smtClean="0">
                  <a:latin typeface="微软雅黑" pitchFamily="34" charset="-122"/>
                  <a:ea typeface="微软雅黑" pitchFamily="34" charset="-122"/>
                </a:rPr>
                <a:t>公益徒步活动</a:t>
              </a:r>
              <a:endParaRPr lang="zh-CN" altLang="en-US" sz="105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040" name="Picture 16" descr="D:\2-photo\3-公司照片\奖项\{73A33DB8-9BE6-4D70-B6D3-7C1696E31109}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219" y="1449293"/>
              <a:ext cx="2682529" cy="229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835092" y="5787276"/>
              <a:ext cx="1800493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50" dirty="0">
                  <a:latin typeface="微软雅黑" pitchFamily="34" charset="-122"/>
                  <a:ea typeface="微软雅黑" pitchFamily="34" charset="-122"/>
                </a:rPr>
                <a:t>文明出行公益行动启动仪式</a:t>
              </a:r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83568" y="388734"/>
            <a:ext cx="77048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eaLnBrk="0" hangingPunct="0"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eaLnBrk="0" hangingPunct="0"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eaLnBrk="0" hangingPunct="0"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EE3712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400" b="1" dirty="0" smtClean="0">
                <a:solidFill>
                  <a:srgbClr val="000000"/>
                </a:solidFill>
              </a:rPr>
              <a:t>新时达吸纳残疾人</a:t>
            </a:r>
            <a:r>
              <a:rPr lang="zh-CN" altLang="en-US" sz="1400" b="1" dirty="0">
                <a:solidFill>
                  <a:srgbClr val="000000"/>
                </a:solidFill>
              </a:rPr>
              <a:t>就业，帮助困难家庭减负，每年参加蓝天下至爱</a:t>
            </a:r>
            <a:r>
              <a:rPr lang="zh-CN" altLang="en-US" sz="1400" b="1" dirty="0" smtClean="0">
                <a:solidFill>
                  <a:srgbClr val="000000"/>
                </a:solidFill>
              </a:rPr>
              <a:t>等捐款，</a:t>
            </a:r>
            <a:r>
              <a:rPr lang="zh-CN" altLang="zh-CN" sz="1400" b="1" dirty="0" smtClean="0">
                <a:solidFill>
                  <a:srgbClr val="000000"/>
                </a:solidFill>
              </a:rPr>
              <a:t>积极投身社会</a:t>
            </a:r>
            <a:r>
              <a:rPr lang="zh-CN" altLang="zh-CN" sz="1400" b="1" dirty="0">
                <a:solidFill>
                  <a:srgbClr val="000000"/>
                </a:solidFill>
              </a:rPr>
              <a:t>公益事业，大力倡导和推广慈善理念，赢得了社会</a:t>
            </a:r>
            <a:r>
              <a:rPr lang="zh-CN" altLang="zh-CN" sz="1400" b="1" dirty="0" smtClean="0">
                <a:solidFill>
                  <a:srgbClr val="000000"/>
                </a:solidFill>
              </a:rPr>
              <a:t>的</a:t>
            </a:r>
            <a:r>
              <a:rPr lang="zh-CN" altLang="en-US" sz="1400" b="1" dirty="0" smtClean="0">
                <a:solidFill>
                  <a:srgbClr val="000000"/>
                </a:solidFill>
              </a:rPr>
              <a:t>赞誉和</a:t>
            </a:r>
            <a:r>
              <a:rPr lang="zh-CN" altLang="zh-CN" sz="1400" b="1" dirty="0" smtClean="0">
                <a:solidFill>
                  <a:srgbClr val="000000"/>
                </a:solidFill>
              </a:rPr>
              <a:t>好评</a:t>
            </a:r>
            <a:r>
              <a:rPr lang="zh-CN" altLang="en-US" sz="1400" b="1" dirty="0" smtClean="0">
                <a:solidFill>
                  <a:srgbClr val="000000"/>
                </a:solidFill>
              </a:rPr>
              <a:t>。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pic>
        <p:nvPicPr>
          <p:cNvPr id="21" name="Picture 2" descr="E:\E盘\文明单位创建\17-18年第19届\社会责任\2017社会责任交流\图片\017A17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77" y="2359149"/>
            <a:ext cx="1600258" cy="8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E盘\文明单位创建\17-18年第19届\社会责任\2017社会责任交流\图片\017A93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05" y="3597034"/>
            <a:ext cx="1640871" cy="82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E:\E盘\文明单位创建\17-18年第19届\社会责任\2018\017A37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39" y="3486376"/>
            <a:ext cx="1548934" cy="8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016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9"/>
          <p:cNvSpPr txBox="1"/>
          <p:nvPr/>
        </p:nvSpPr>
        <p:spPr>
          <a:xfrm>
            <a:off x="323528" y="505004"/>
            <a:ext cx="3528392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领导寄语：赶上新时代  担当新使命</a:t>
            </a:r>
            <a:endParaRPr lang="zh-CN" altLang="en-US" sz="1600" b="1" noProof="1">
              <a:latin typeface="微软雅黑" panose="020B0503020204020204" pitchFamily="34" charset="-122"/>
              <a:ea typeface="微软雅黑" panose="020B0503020204020204" pitchFamily="34" charset="-122"/>
              <a:sym typeface="华文中宋" panose="02010600040101010101" pitchFamily="2" charset="-122"/>
            </a:endParaRPr>
          </a:p>
        </p:txBody>
      </p:sp>
      <p:sp>
        <p:nvSpPr>
          <p:cNvPr id="21" name="TextBox 49"/>
          <p:cNvSpPr txBox="1">
            <a:spLocks noChangeArrowheads="1"/>
          </p:cNvSpPr>
          <p:nvPr/>
        </p:nvSpPr>
        <p:spPr bwMode="auto">
          <a:xfrm>
            <a:off x="606056" y="1009589"/>
            <a:ext cx="7537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zh-CN" sz="1200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zh-CN" sz="1200" dirty="0">
                <a:latin typeface="微软雅黑" pitchFamily="34" charset="-122"/>
                <a:ea typeface="微软雅黑" pitchFamily="34" charset="-122"/>
              </a:rPr>
              <a:t>日下午</a:t>
            </a:r>
            <a:r>
              <a:rPr lang="zh-CN" altLang="zh-CN" sz="1200" dirty="0" smtClean="0">
                <a:latin typeface="微软雅黑" pitchFamily="34" charset="-122"/>
                <a:ea typeface="微软雅黑" pitchFamily="34" charset="-122"/>
              </a:rPr>
              <a:t>，中共中央</a:t>
            </a:r>
            <a:r>
              <a:rPr lang="zh-CN" altLang="zh-CN" sz="1200" dirty="0">
                <a:latin typeface="微软雅黑" pitchFamily="34" charset="-122"/>
                <a:ea typeface="微软雅黑" pitchFamily="34" charset="-122"/>
              </a:rPr>
              <a:t>委员、工信部部长苗圩来到新时达机器人</a:t>
            </a:r>
            <a:r>
              <a:rPr lang="zh-CN" altLang="zh-CN" sz="1200" dirty="0" smtClean="0">
                <a:latin typeface="微软雅黑" pitchFamily="34" charset="-122"/>
                <a:ea typeface="微软雅黑" pitchFamily="34" charset="-122"/>
              </a:rPr>
              <a:t>公司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苗部长</a:t>
            </a:r>
            <a:r>
              <a:rPr lang="zh-CN" altLang="zh-CN" sz="1200" dirty="0">
                <a:latin typeface="微软雅黑" pitchFamily="34" charset="-122"/>
                <a:ea typeface="微软雅黑" pitchFamily="34" charset="-122"/>
              </a:rPr>
              <a:t>肯定了 “新时达公司正好处在先进制造业的顶端，是做工业机器人的，这些方面代表产业将来发展的方向</a:t>
            </a:r>
            <a:r>
              <a:rPr lang="zh-CN" altLang="zh-CN" sz="1200" dirty="0" smtClean="0">
                <a:latin typeface="微软雅黑" pitchFamily="34" charset="-122"/>
                <a:ea typeface="微软雅黑" pitchFamily="34" charset="-122"/>
              </a:rPr>
              <a:t>。”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部长还鼓励我们“</a:t>
            </a:r>
            <a:r>
              <a:rPr lang="zh-CN" altLang="zh-CN" sz="1200" dirty="0">
                <a:latin typeface="微软雅黑" pitchFamily="34" charset="-122"/>
                <a:ea typeface="微软雅黑" pitchFamily="34" charset="-122"/>
              </a:rPr>
              <a:t>把品牌树立起来，打造世界上驰名的中国品牌，希望新时达能走在前面，在整个行业中起到旗帜和标杆作用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。”</a:t>
            </a:r>
            <a:endParaRPr lang="zh-CN" altLang="en-US" sz="1200" dirty="0"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pic>
        <p:nvPicPr>
          <p:cNvPr id="43010" name="Picture 2" descr="F:\简报\2017简报\党委专刊\图片\苗圩部长来访\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1" y="1995686"/>
            <a:ext cx="280647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F:\简报\2017简报\党委专刊\图片\苗圩部长来访\小尺寸-网站\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5686"/>
            <a:ext cx="32384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971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5" name="图片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9622"/>
            <a:ext cx="944633" cy="27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3740150" y="3925702"/>
            <a:ext cx="4504258" cy="792088"/>
          </a:xfrm>
          <a:prstGeom prst="rect">
            <a:avLst/>
          </a:prstGeom>
          <a:solidFill>
            <a:schemeClr val="accent5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40151" y="2787774"/>
            <a:ext cx="3910012" cy="936104"/>
          </a:xfrm>
          <a:prstGeom prst="rect">
            <a:avLst/>
          </a:prstGeom>
          <a:solidFill>
            <a:schemeClr val="accent5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740150" y="1648396"/>
            <a:ext cx="4504258" cy="923354"/>
          </a:xfrm>
          <a:prstGeom prst="rect">
            <a:avLst/>
          </a:prstGeom>
          <a:solidFill>
            <a:schemeClr val="accent5">
              <a:lumMod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4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51" y="1409700"/>
            <a:ext cx="1892214" cy="142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00" y="1401763"/>
            <a:ext cx="1716239" cy="14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9"/>
          <p:cNvSpPr txBox="1"/>
          <p:nvPr/>
        </p:nvSpPr>
        <p:spPr>
          <a:xfrm>
            <a:off x="323528" y="505004"/>
            <a:ext cx="2448272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发展愿景：产能规划 </a:t>
            </a:r>
          </a:p>
        </p:txBody>
      </p:sp>
      <p:pic>
        <p:nvPicPr>
          <p:cNvPr id="3994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b="11553"/>
          <a:stretch>
            <a:fillRect/>
          </a:stretch>
        </p:blipFill>
        <p:spPr bwMode="auto">
          <a:xfrm>
            <a:off x="1040151" y="3674652"/>
            <a:ext cx="3527087" cy="10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8249"/>
            <a:ext cx="3672408" cy="143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30"/>
          <p:cNvSpPr/>
          <p:nvPr/>
        </p:nvSpPr>
        <p:spPr>
          <a:xfrm>
            <a:off x="4656138" y="1712153"/>
            <a:ext cx="2416192" cy="715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建设产能：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160655" indent="-160655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年产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万台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SCARA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机器人</a:t>
            </a:r>
            <a:endParaRPr lang="en-US" altLang="x-none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160655" indent="-160655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年产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10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万套运动控制系统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1" name="文本框 30"/>
          <p:cNvSpPr/>
          <p:nvPr/>
        </p:nvSpPr>
        <p:spPr>
          <a:xfrm>
            <a:off x="1115616" y="2941802"/>
            <a:ext cx="2571768" cy="715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建设产能：</a:t>
            </a:r>
            <a:endParaRPr lang="en-US" altLang="zh-CN" sz="9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160655" indent="-160655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年产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万台多关节工业机器人</a:t>
            </a:r>
            <a:endParaRPr lang="en-US" altLang="x-none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marL="160655" indent="-160655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年产</a:t>
            </a:r>
            <a:r>
              <a:rPr lang="en-US" altLang="x-none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百套机器人柔性工作站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712" name="TextBox 4"/>
          <p:cNvSpPr txBox="1">
            <a:spLocks noChangeArrowheads="1"/>
          </p:cNvSpPr>
          <p:nvPr/>
        </p:nvSpPr>
        <p:spPr bwMode="auto">
          <a:xfrm>
            <a:off x="6773012" y="4444538"/>
            <a:ext cx="1370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（预计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月竣工）</a:t>
            </a:r>
          </a:p>
        </p:txBody>
      </p:sp>
      <p:sp>
        <p:nvSpPr>
          <p:cNvPr id="29713" name="TextBox 4"/>
          <p:cNvSpPr txBox="1">
            <a:spLocks noChangeArrowheads="1"/>
          </p:cNvSpPr>
          <p:nvPr/>
        </p:nvSpPr>
        <p:spPr bwMode="auto">
          <a:xfrm>
            <a:off x="3203848" y="3436426"/>
            <a:ext cx="15121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（预计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月竣工）</a:t>
            </a:r>
          </a:p>
        </p:txBody>
      </p:sp>
      <p:sp>
        <p:nvSpPr>
          <p:cNvPr id="29714" name="TextBox 4"/>
          <p:cNvSpPr txBox="1">
            <a:spLocks noChangeArrowheads="1"/>
          </p:cNvSpPr>
          <p:nvPr/>
        </p:nvSpPr>
        <p:spPr bwMode="auto">
          <a:xfrm>
            <a:off x="6858016" y="2221125"/>
            <a:ext cx="13099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（预计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月竣工）</a:t>
            </a:r>
          </a:p>
        </p:txBody>
      </p:sp>
      <p:pic>
        <p:nvPicPr>
          <p:cNvPr id="39956" name="图片 12" descr="图片包含 物体&#10;&#10;已生成极高可信度的说明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6"/>
          <a:stretch>
            <a:fillRect/>
          </a:stretch>
        </p:blipFill>
        <p:spPr bwMode="auto">
          <a:xfrm>
            <a:off x="4067944" y="2859782"/>
            <a:ext cx="438720" cy="37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文本框 3"/>
          <p:cNvSpPr txBox="1">
            <a:spLocks noChangeArrowheads="1"/>
          </p:cNvSpPr>
          <p:nvPr/>
        </p:nvSpPr>
        <p:spPr bwMode="auto">
          <a:xfrm>
            <a:off x="4699000" y="4011910"/>
            <a:ext cx="863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b="1">
                <a:latin typeface="微软雅黑" panose="020B0503020204020204" pitchFamily="34" charset="-122"/>
                <a:ea typeface="微软雅黑" panose="020B0503020204020204" pitchFamily="34" charset="-122"/>
              </a:rPr>
              <a:t>晓奥享荣</a:t>
            </a:r>
          </a:p>
        </p:txBody>
      </p:sp>
      <p:sp>
        <p:nvSpPr>
          <p:cNvPr id="39" name="文本框 1"/>
          <p:cNvSpPr txBox="1">
            <a:spLocks noChangeArrowheads="1"/>
          </p:cNvSpPr>
          <p:nvPr/>
        </p:nvSpPr>
        <p:spPr bwMode="auto">
          <a:xfrm>
            <a:off x="4716016" y="4176645"/>
            <a:ext cx="18907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•   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数字化工厂实验室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•   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先进链接技术实验室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1" name="TextBox 49"/>
          <p:cNvSpPr txBox="1">
            <a:spLocks noChangeArrowheads="1"/>
          </p:cNvSpPr>
          <p:nvPr/>
        </p:nvSpPr>
        <p:spPr bwMode="auto">
          <a:xfrm>
            <a:off x="630146" y="1009588"/>
            <a:ext cx="7537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目标：</a:t>
            </a:r>
            <a:r>
              <a:rPr lang="zh-CN" altLang="en-US" sz="1400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经过</a:t>
            </a:r>
            <a:r>
              <a:rPr lang="en-US" altLang="zh-CN" sz="1400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3-5</a:t>
            </a:r>
            <a:r>
              <a:rPr lang="zh-CN" altLang="en-US" sz="1400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年的发展，成为年产机器人万台以上，规模达百亿元的智能制造龙头企业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8" grpId="0" animBg="1"/>
      <p:bldP spid="11" grpId="0"/>
      <p:bldP spid="29" grpId="0"/>
      <p:bldP spid="31" grpId="0"/>
      <p:bldP spid="29712" grpId="0"/>
      <p:bldP spid="29713" grpId="0"/>
      <p:bldP spid="29714" grpId="0"/>
      <p:bldP spid="39957" grpId="0"/>
      <p:bldP spid="3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9"/>
          <p:cNvSpPr txBox="1"/>
          <p:nvPr/>
        </p:nvSpPr>
        <p:spPr>
          <a:xfrm>
            <a:off x="322214" y="505004"/>
            <a:ext cx="5545930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发展愿景：技术规划 </a:t>
            </a:r>
          </a:p>
        </p:txBody>
      </p:sp>
      <p:sp>
        <p:nvSpPr>
          <p:cNvPr id="28" name="矩形 27"/>
          <p:cNvSpPr/>
          <p:nvPr/>
        </p:nvSpPr>
        <p:spPr bwMode="auto">
          <a:xfrm>
            <a:off x="3203848" y="1440700"/>
            <a:ext cx="2736304" cy="651255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 dirty="0"/>
          </a:p>
        </p:txBody>
      </p:sp>
      <p:sp>
        <p:nvSpPr>
          <p:cNvPr id="29" name="矩形 28"/>
          <p:cNvSpPr/>
          <p:nvPr/>
        </p:nvSpPr>
        <p:spPr bwMode="auto">
          <a:xfrm>
            <a:off x="536650" y="1440354"/>
            <a:ext cx="2667198" cy="653516"/>
          </a:xfrm>
          <a:prstGeom prst="rect">
            <a:avLst/>
          </a:prstGeom>
          <a:solidFill>
            <a:srgbClr val="0E2E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/>
          </a:p>
        </p:txBody>
      </p:sp>
      <p:sp>
        <p:nvSpPr>
          <p:cNvPr id="30" name="矩形 29"/>
          <p:cNvSpPr/>
          <p:nvPr/>
        </p:nvSpPr>
        <p:spPr bwMode="auto">
          <a:xfrm>
            <a:off x="536650" y="1944410"/>
            <a:ext cx="2730240" cy="26932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 dirty="0"/>
          </a:p>
        </p:txBody>
      </p:sp>
      <p:sp>
        <p:nvSpPr>
          <p:cNvPr id="33" name="TextBox 39"/>
          <p:cNvSpPr txBox="1">
            <a:spLocks noChangeArrowheads="1"/>
          </p:cNvSpPr>
          <p:nvPr/>
        </p:nvSpPr>
        <p:spPr bwMode="auto">
          <a:xfrm>
            <a:off x="1060734" y="2045679"/>
            <a:ext cx="1999098" cy="21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机器人视觉感知系统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机器人力觉感知系统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机器人大数据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机器人物联网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机器人深度学习自动诊断</a:t>
            </a:r>
          </a:p>
          <a:p>
            <a:pPr>
              <a:lnSpc>
                <a:spcPct val="16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人机交互与智能安全</a:t>
            </a: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681300" y="1419622"/>
            <a:ext cx="2270347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一流机器人本体研发中心</a:t>
            </a:r>
          </a:p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致力于下一代机器人技术研发</a:t>
            </a:r>
          </a:p>
        </p:txBody>
      </p:sp>
      <p:sp>
        <p:nvSpPr>
          <p:cNvPr id="37" name="TextBox 41"/>
          <p:cNvSpPr txBox="1">
            <a:spLocks noChangeArrowheads="1"/>
          </p:cNvSpPr>
          <p:nvPr/>
        </p:nvSpPr>
        <p:spPr bwMode="auto">
          <a:xfrm>
            <a:off x="681301" y="2163720"/>
            <a:ext cx="300752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38" name="TextBox 42"/>
          <p:cNvSpPr txBox="1">
            <a:spLocks noChangeArrowheads="1"/>
          </p:cNvSpPr>
          <p:nvPr/>
        </p:nvSpPr>
        <p:spPr bwMode="auto">
          <a:xfrm>
            <a:off x="681301" y="2518517"/>
            <a:ext cx="300752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39" name="TextBox 43"/>
          <p:cNvSpPr txBox="1">
            <a:spLocks noChangeArrowheads="1"/>
          </p:cNvSpPr>
          <p:nvPr/>
        </p:nvSpPr>
        <p:spPr bwMode="auto">
          <a:xfrm>
            <a:off x="681301" y="2873314"/>
            <a:ext cx="300752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681301" y="3228111"/>
            <a:ext cx="300752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1" name="TextBox 45"/>
          <p:cNvSpPr txBox="1">
            <a:spLocks noChangeArrowheads="1"/>
          </p:cNvSpPr>
          <p:nvPr/>
        </p:nvSpPr>
        <p:spPr bwMode="auto">
          <a:xfrm>
            <a:off x="689238" y="3582908"/>
            <a:ext cx="303014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2" name="矩形 41"/>
          <p:cNvSpPr/>
          <p:nvPr/>
        </p:nvSpPr>
        <p:spPr bwMode="auto">
          <a:xfrm>
            <a:off x="3203848" y="1944756"/>
            <a:ext cx="2753002" cy="18134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 dirty="0"/>
          </a:p>
        </p:txBody>
      </p:sp>
      <p:sp>
        <p:nvSpPr>
          <p:cNvPr id="43" name="TextBox 48"/>
          <p:cNvSpPr txBox="1"/>
          <p:nvPr/>
        </p:nvSpPr>
        <p:spPr>
          <a:xfrm>
            <a:off x="3761138" y="1973671"/>
            <a:ext cx="2539054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智能制造系统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智能物流系统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自动化加工中心及生产线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4" name="TextBox 50"/>
          <p:cNvSpPr txBox="1">
            <a:spLocks noChangeArrowheads="1"/>
          </p:cNvSpPr>
          <p:nvPr/>
        </p:nvSpPr>
        <p:spPr bwMode="auto">
          <a:xfrm>
            <a:off x="3356152" y="2163720"/>
            <a:ext cx="300752" cy="196208"/>
          </a:xfrm>
          <a:prstGeom prst="rect">
            <a:avLst/>
          </a:prstGeom>
          <a:solidFill>
            <a:srgbClr val="008BB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5" name="TextBox 51"/>
          <p:cNvSpPr txBox="1">
            <a:spLocks noChangeArrowheads="1"/>
          </p:cNvSpPr>
          <p:nvPr/>
        </p:nvSpPr>
        <p:spPr bwMode="auto">
          <a:xfrm>
            <a:off x="3356152" y="2582660"/>
            <a:ext cx="300752" cy="196208"/>
          </a:xfrm>
          <a:prstGeom prst="rect">
            <a:avLst/>
          </a:prstGeom>
          <a:solidFill>
            <a:srgbClr val="008BB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6" name="TextBox 52"/>
          <p:cNvSpPr txBox="1">
            <a:spLocks noChangeArrowheads="1"/>
          </p:cNvSpPr>
          <p:nvPr/>
        </p:nvSpPr>
        <p:spPr bwMode="auto">
          <a:xfrm>
            <a:off x="3356152" y="3001599"/>
            <a:ext cx="300752" cy="196208"/>
          </a:xfrm>
          <a:prstGeom prst="rect">
            <a:avLst/>
          </a:prstGeom>
          <a:solidFill>
            <a:srgbClr val="008BB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7" name="TextBox 49"/>
          <p:cNvSpPr txBox="1">
            <a:spLocks noChangeArrowheads="1"/>
          </p:cNvSpPr>
          <p:nvPr/>
        </p:nvSpPr>
        <p:spPr bwMode="auto">
          <a:xfrm>
            <a:off x="3356151" y="1419969"/>
            <a:ext cx="2089753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先进智能制造生产中心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致力于机器人制造机器人</a:t>
            </a:r>
          </a:p>
        </p:txBody>
      </p:sp>
      <p:sp>
        <p:nvSpPr>
          <p:cNvPr id="48" name="TextBox 45"/>
          <p:cNvSpPr txBox="1">
            <a:spLocks noChangeArrowheads="1"/>
          </p:cNvSpPr>
          <p:nvPr/>
        </p:nvSpPr>
        <p:spPr bwMode="auto">
          <a:xfrm>
            <a:off x="687651" y="3937703"/>
            <a:ext cx="303014" cy="196208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49" name="矩形 48"/>
          <p:cNvSpPr/>
          <p:nvPr/>
        </p:nvSpPr>
        <p:spPr bwMode="auto">
          <a:xfrm>
            <a:off x="5929322" y="1440701"/>
            <a:ext cx="2733701" cy="653516"/>
          </a:xfrm>
          <a:prstGeom prst="rect">
            <a:avLst/>
          </a:prstGeom>
          <a:solidFill>
            <a:srgbClr val="3054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/>
          </a:p>
        </p:txBody>
      </p:sp>
      <p:sp>
        <p:nvSpPr>
          <p:cNvPr id="50" name="矩形 49"/>
          <p:cNvSpPr/>
          <p:nvPr/>
        </p:nvSpPr>
        <p:spPr bwMode="auto">
          <a:xfrm>
            <a:off x="5910265" y="1944757"/>
            <a:ext cx="2733701" cy="26932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5400" dir="2700000" algn="tl" rotWithShape="0">
              <a:prstClr val="black">
                <a:alpha val="40000"/>
              </a:prstClr>
            </a:outerShdw>
          </a:effectLst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 dirty="0"/>
          </a:p>
        </p:txBody>
      </p:sp>
      <p:sp>
        <p:nvSpPr>
          <p:cNvPr id="51" name="TextBox 39"/>
          <p:cNvSpPr txBox="1">
            <a:spLocks noChangeArrowheads="1"/>
          </p:cNvSpPr>
          <p:nvPr/>
        </p:nvSpPr>
        <p:spPr bwMode="auto">
          <a:xfrm>
            <a:off x="6372200" y="2027239"/>
            <a:ext cx="2394860" cy="204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数字化工厂实验室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虚拟设计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虚拟装配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虚拟调试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数字工厂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先进链接技术实验室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激光焊割系统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激光熔覆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ct val="35000"/>
              </a:spcAft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搅拌摩擦焊系统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6028631" y="1419969"/>
            <a:ext cx="2398393" cy="55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领先机器人系统集成中心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宋体" panose="02010600030101010101" pitchFamily="2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致力于国际领先集成技术研发</a:t>
            </a:r>
          </a:p>
        </p:txBody>
      </p:sp>
      <p:sp>
        <p:nvSpPr>
          <p:cNvPr id="53" name="TextBox 41"/>
          <p:cNvSpPr txBox="1">
            <a:spLocks noChangeArrowheads="1"/>
          </p:cNvSpPr>
          <p:nvPr/>
        </p:nvSpPr>
        <p:spPr bwMode="auto">
          <a:xfrm>
            <a:off x="6051529" y="2137503"/>
            <a:ext cx="300754" cy="196208"/>
          </a:xfrm>
          <a:prstGeom prst="rect">
            <a:avLst/>
          </a:prstGeom>
          <a:solidFill>
            <a:srgbClr val="305488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54" name="TextBox 45"/>
          <p:cNvSpPr txBox="1">
            <a:spLocks noChangeArrowheads="1"/>
          </p:cNvSpPr>
          <p:nvPr/>
        </p:nvSpPr>
        <p:spPr bwMode="auto">
          <a:xfrm>
            <a:off x="6049269" y="3145615"/>
            <a:ext cx="303014" cy="196208"/>
          </a:xfrm>
          <a:prstGeom prst="rect">
            <a:avLst/>
          </a:prstGeom>
          <a:solidFill>
            <a:srgbClr val="305488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675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√</a:t>
            </a:r>
          </a:p>
        </p:txBody>
      </p:sp>
      <p:sp>
        <p:nvSpPr>
          <p:cNvPr id="56" name="TextBox 49"/>
          <p:cNvSpPr txBox="1">
            <a:spLocks noChangeArrowheads="1"/>
          </p:cNvSpPr>
          <p:nvPr/>
        </p:nvSpPr>
        <p:spPr bwMode="auto">
          <a:xfrm>
            <a:off x="606056" y="1009589"/>
            <a:ext cx="7056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目标：</a:t>
            </a:r>
            <a:r>
              <a:rPr lang="zh-CN" altLang="en-US" sz="1400" dirty="0">
                <a:solidFill>
                  <a:srgbClr val="0E2E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全面掌握机器人核心技术，提升中国机器人关键部件、本体和系统集成水平</a:t>
            </a:r>
            <a:endParaRPr lang="en-US" altLang="zh-CN" sz="1400" dirty="0">
              <a:solidFill>
                <a:srgbClr val="0E2E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132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0" animBg="1"/>
      <p:bldP spid="29" grpId="0" animBg="1"/>
      <p:bldP spid="30" grpId="0" animBg="1"/>
      <p:bldP spid="33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9"/>
          <p:cNvSpPr txBox="1">
            <a:spLocks noChangeArrowheads="1"/>
          </p:cNvSpPr>
          <p:nvPr/>
        </p:nvSpPr>
        <p:spPr bwMode="auto">
          <a:xfrm>
            <a:off x="5939728" y="1615961"/>
            <a:ext cx="1098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产业布局</a:t>
            </a:r>
          </a:p>
        </p:txBody>
      </p:sp>
      <p:sp>
        <p:nvSpPr>
          <p:cNvPr id="15363" name="文本框 1"/>
          <p:cNvSpPr txBox="1">
            <a:spLocks noChangeArrowheads="1"/>
          </p:cNvSpPr>
          <p:nvPr/>
        </p:nvSpPr>
        <p:spPr bwMode="auto">
          <a:xfrm>
            <a:off x="1000100" y="3653611"/>
            <a:ext cx="34278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坚持自主技术创新，内生成长为主；运用产业资本，整合智能制造产业链资源。</a:t>
            </a:r>
          </a:p>
        </p:txBody>
      </p:sp>
      <p:sp>
        <p:nvSpPr>
          <p:cNvPr id="5" name="矩形 4"/>
          <p:cNvSpPr/>
          <p:nvPr/>
        </p:nvSpPr>
        <p:spPr>
          <a:xfrm>
            <a:off x="5004048" y="1869961"/>
            <a:ext cx="309634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以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机器人本体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为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龙头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，拉动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上游关键部件发展</a:t>
            </a:r>
            <a:r>
              <a:rPr lang="zh-CN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，推动下游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自动化集成应用       </a:t>
            </a:r>
          </a:p>
        </p:txBody>
      </p:sp>
      <p:sp>
        <p:nvSpPr>
          <p:cNvPr id="11" name="矩形 10"/>
          <p:cNvSpPr/>
          <p:nvPr/>
        </p:nvSpPr>
        <p:spPr>
          <a:xfrm>
            <a:off x="1115616" y="1869961"/>
            <a:ext cx="3168351" cy="700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以中国制造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2025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0"/>
              </a:rPr>
              <a:t>为指引，形成机器人关键部件、本体、集成应用三大业务</a:t>
            </a:r>
            <a:endParaRPr lang="zh-CN" altLang="en-US" sz="1400" dirty="0"/>
          </a:p>
        </p:txBody>
      </p:sp>
      <p:sp>
        <p:nvSpPr>
          <p:cNvPr id="20486" name="TextBox 59"/>
          <p:cNvSpPr txBox="1">
            <a:spLocks noChangeArrowheads="1"/>
          </p:cNvSpPr>
          <p:nvPr/>
        </p:nvSpPr>
        <p:spPr bwMode="auto">
          <a:xfrm>
            <a:off x="2258430" y="3382149"/>
            <a:ext cx="1026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双轮驱动</a:t>
            </a:r>
          </a:p>
        </p:txBody>
      </p:sp>
      <p:sp>
        <p:nvSpPr>
          <p:cNvPr id="20487" name="TextBox 59"/>
          <p:cNvSpPr txBox="1">
            <a:spLocks noChangeArrowheads="1"/>
          </p:cNvSpPr>
          <p:nvPr/>
        </p:nvSpPr>
        <p:spPr bwMode="auto">
          <a:xfrm>
            <a:off x="5975683" y="3382149"/>
            <a:ext cx="1026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发展愿景</a:t>
            </a:r>
          </a:p>
        </p:txBody>
      </p:sp>
      <p:sp>
        <p:nvSpPr>
          <p:cNvPr id="15368" name="文本框 17"/>
          <p:cNvSpPr txBox="1">
            <a:spLocks noChangeArrowheads="1"/>
          </p:cNvSpPr>
          <p:nvPr/>
        </p:nvSpPr>
        <p:spPr bwMode="auto">
          <a:xfrm>
            <a:off x="5031036" y="3653611"/>
            <a:ext cx="30693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遵循产业发展规律，结合国家战略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目标，成为</a:t>
            </a:r>
            <a:r>
              <a:rPr lang="zh-CN" altLang="en-US" sz="1400" b="1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国产</a:t>
            </a:r>
            <a:r>
              <a:rPr lang="zh-CN" altLang="en-US" sz="1400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机器人行业领军企业</a:t>
            </a:r>
            <a:endParaRPr lang="zh-CN" altLang="en-US" sz="14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0" name="TextBox 59"/>
          <p:cNvSpPr txBox="1">
            <a:spLocks noChangeArrowheads="1"/>
          </p:cNvSpPr>
          <p:nvPr/>
        </p:nvSpPr>
        <p:spPr bwMode="auto">
          <a:xfrm>
            <a:off x="2294434" y="1615961"/>
            <a:ext cx="9547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战略定位</a:t>
            </a:r>
          </a:p>
        </p:txBody>
      </p:sp>
      <p:pic>
        <p:nvPicPr>
          <p:cNvPr id="20491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0">
            <a:off x="6298552" y="1176223"/>
            <a:ext cx="381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88" y="1180986"/>
            <a:ext cx="2762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13" y="3004324"/>
            <a:ext cx="511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6288233" y="2961461"/>
            <a:ext cx="40163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395536" y="577012"/>
            <a:ext cx="4103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智能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制造战略规划</a:t>
            </a:r>
          </a:p>
        </p:txBody>
      </p:sp>
    </p:spTree>
    <p:extLst>
      <p:ext uri="{BB962C8B-B14F-4D97-AF65-F5344CB8AC3E}">
        <p14:creationId xmlns:p14="http://schemas.microsoft.com/office/powerpoint/2010/main" val="37647105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5363" grpId="0"/>
      <p:bldP spid="5" grpId="0"/>
      <p:bldP spid="11" grpId="0"/>
      <p:bldP spid="20486" grpId="0"/>
      <p:bldP spid="20487" grpId="0"/>
      <p:bldP spid="15368" grpId="0"/>
      <p:bldP spid="2049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95350" y="3948907"/>
            <a:ext cx="1229824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i="1" dirty="0">
                <a:solidFill>
                  <a:srgbClr val="002060"/>
                </a:solidFill>
                <a:latin typeface="+mj-lt"/>
                <a:ea typeface="+mn-ea"/>
                <a:cs typeface="Times New Roman" panose="02020603050405020304" pitchFamily="18" charset="0"/>
              </a:rPr>
              <a:t>S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cience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630488" y="3949452"/>
            <a:ext cx="1611312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i="1" dirty="0">
                <a:solidFill>
                  <a:srgbClr val="002060"/>
                </a:solidFill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echnology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724400" y="3949452"/>
            <a:ext cx="1214438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i="1" dirty="0">
                <a:solidFill>
                  <a:srgbClr val="002060"/>
                </a:solidFill>
                <a:latin typeface="+mj-lt"/>
                <a:ea typeface="+mn-ea"/>
                <a:cs typeface="Times New Roman" panose="02020603050405020304" pitchFamily="18" charset="0"/>
              </a:rPr>
              <a:t>E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lectric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588125" y="3949452"/>
            <a:ext cx="133032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i="1" dirty="0">
                <a:solidFill>
                  <a:srgbClr val="002060"/>
                </a:solidFill>
                <a:latin typeface="+mj-lt"/>
                <a:ea typeface="+mn-ea"/>
                <a:cs typeface="Times New Roman" panose="02020603050405020304" pitchFamily="18" charset="0"/>
              </a:rPr>
              <a:t>P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rogress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99592" y="1116598"/>
            <a:ext cx="6529288" cy="1959208"/>
            <a:chOff x="899592" y="1116598"/>
            <a:chExt cx="6529288" cy="1959208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50392" y="2614141"/>
              <a:ext cx="4968875" cy="461665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一步一步，愿望在这里实现  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899592" y="1998509"/>
              <a:ext cx="6529288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dirty="0">
                  <a:latin typeface="+mn-lt"/>
                  <a:ea typeface="华文新魏" panose="02010800040101010101" pitchFamily="2" charset="-122"/>
                </a:rPr>
                <a:t>Step by Step, Dreams Come True</a:t>
              </a:r>
            </a:p>
          </p:txBody>
        </p:sp>
        <p:pic>
          <p:nvPicPr>
            <p:cNvPr id="18" name="图片 11" descr="公司英文标志2 拷贝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955" y="1116598"/>
              <a:ext cx="2318469" cy="66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08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1052514" y="1974056"/>
            <a:ext cx="2293937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dash"/>
            <a:round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39" name="TextBox 33"/>
          <p:cNvSpPr txBox="1">
            <a:spLocks noChangeArrowheads="1"/>
          </p:cNvSpPr>
          <p:nvPr/>
        </p:nvSpPr>
        <p:spPr bwMode="auto">
          <a:xfrm>
            <a:off x="1258889" y="1383507"/>
            <a:ext cx="200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 新时达成立于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1995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 2010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月深交所上市</a:t>
            </a:r>
          </a:p>
        </p:txBody>
      </p:sp>
      <p:sp>
        <p:nvSpPr>
          <p:cNvPr id="39" name="TextBox 38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1558466" y="1994278"/>
            <a:ext cx="1285343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1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cience</a:t>
            </a:r>
          </a:p>
        </p:txBody>
      </p:sp>
      <p:sp>
        <p:nvSpPr>
          <p:cNvPr id="31" name="Line 408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5661025" y="1984772"/>
            <a:ext cx="2293938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dash"/>
            <a:round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2" name="TextBox 34"/>
          <p:cNvSpPr txBox="1">
            <a:spLocks noChangeArrowheads="1"/>
          </p:cNvSpPr>
          <p:nvPr/>
        </p:nvSpPr>
        <p:spPr bwMode="auto">
          <a:xfrm>
            <a:off x="1108760" y="3713150"/>
            <a:ext cx="273685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年营业总收入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34.14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亿元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5937378" y="1994356"/>
            <a:ext cx="1874983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21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echnology</a:t>
            </a:r>
          </a:p>
        </p:txBody>
      </p:sp>
      <p:sp>
        <p:nvSpPr>
          <p:cNvPr id="30" name="Line 408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1052514" y="3433763"/>
            <a:ext cx="2295525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dash"/>
            <a:round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1631016" y="3003800"/>
            <a:ext cx="150082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21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lectric</a:t>
            </a:r>
          </a:p>
        </p:txBody>
      </p:sp>
      <p:sp>
        <p:nvSpPr>
          <p:cNvPr id="32" name="Line 408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5661026" y="3494485"/>
            <a:ext cx="2295525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dash"/>
            <a:round/>
          </a:ln>
          <a:effectLst/>
          <a:extLst/>
        </p:spPr>
        <p:txBody>
          <a:bodyPr/>
          <a:lstStyle/>
          <a:p>
            <a:pPr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7" name="TextBox 36"/>
          <p:cNvSpPr txBox="1">
            <a:spLocks noChangeArrowheads="1"/>
          </p:cNvSpPr>
          <p:nvPr/>
        </p:nvSpPr>
        <p:spPr bwMode="auto">
          <a:xfrm>
            <a:off x="5932392" y="1072804"/>
            <a:ext cx="27257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 机器人与运动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控制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电梯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控制与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物联网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 工业传动与节能</a:t>
            </a: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5940152" y="3003800"/>
            <a:ext cx="1661763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100" b="1" i="1" dirty="0">
                <a:ln w="17780" cmpd="sng">
                  <a:noFill/>
                  <a:prstDash val="solid"/>
                  <a:miter lim="800000"/>
                </a:ln>
                <a:gradFill>
                  <a:gsLst>
                    <a:gs pos="0">
                      <a:srgbClr val="00DFF6"/>
                    </a:gs>
                    <a:gs pos="80000">
                      <a:srgbClr val="002774"/>
                    </a:gs>
                  </a:gsLst>
                  <a:lin ang="5400000" scaled="1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rogress</a:t>
            </a:r>
          </a:p>
        </p:txBody>
      </p:sp>
      <p:sp>
        <p:nvSpPr>
          <p:cNvPr id="14350" name="TextBox 33"/>
          <p:cNvSpPr>
            <a:spLocks noChangeArrowheads="1"/>
          </p:cNvSpPr>
          <p:nvPr/>
        </p:nvSpPr>
        <p:spPr bwMode="auto">
          <a:xfrm>
            <a:off x="5975351" y="3594497"/>
            <a:ext cx="2773363" cy="57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</a:rPr>
              <a:t> 国产机器人行业领军企业</a:t>
            </a:r>
          </a:p>
          <a:p>
            <a:pPr>
              <a:lnSpc>
                <a:spcPct val="120000"/>
              </a:lnSpc>
              <a:spcAft>
                <a:spcPts val="30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zh-CN" altLang="en-US" sz="12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全球电梯控制系统领军企业</a:t>
            </a:r>
          </a:p>
        </p:txBody>
      </p:sp>
      <p:grpSp>
        <p:nvGrpSpPr>
          <p:cNvPr id="14351" name="组合 68"/>
          <p:cNvGrpSpPr>
            <a:grpSpLocks/>
          </p:cNvGrpSpPr>
          <p:nvPr/>
        </p:nvGrpSpPr>
        <p:grpSpPr bwMode="auto">
          <a:xfrm>
            <a:off x="3131840" y="1383507"/>
            <a:ext cx="2808312" cy="2784993"/>
            <a:chOff x="2565400" y="2065447"/>
            <a:chExt cx="3100388" cy="3103453"/>
          </a:xfrm>
        </p:grpSpPr>
        <p:grpSp>
          <p:nvGrpSpPr>
            <p:cNvPr id="14352" name="组合 46"/>
            <p:cNvGrpSpPr>
              <a:grpSpLocks/>
            </p:cNvGrpSpPr>
            <p:nvPr/>
          </p:nvGrpSpPr>
          <p:grpSpPr bwMode="auto">
            <a:xfrm>
              <a:off x="2565400" y="2065447"/>
              <a:ext cx="3100388" cy="3103453"/>
              <a:chOff x="0" y="-15761"/>
              <a:chExt cx="3099223" cy="3102436"/>
            </a:xfrm>
          </p:grpSpPr>
          <p:sp>
            <p:nvSpPr>
              <p:cNvPr id="14357" name="Freeform 384"/>
              <p:cNvSpPr>
                <a:spLocks noChangeArrowheads="1"/>
              </p:cNvSpPr>
              <p:nvPr/>
            </p:nvSpPr>
            <p:spPr bwMode="auto">
              <a:xfrm>
                <a:off x="9759" y="0"/>
                <a:ext cx="1562857" cy="1458294"/>
              </a:xfrm>
              <a:custGeom>
                <a:avLst/>
                <a:gdLst>
                  <a:gd name="T0" fmla="*/ 0 w 3670"/>
                  <a:gd name="T1" fmla="*/ 2147483647 h 3422"/>
                  <a:gd name="T2" fmla="*/ 2147483647 w 3670"/>
                  <a:gd name="T3" fmla="*/ 0 h 3422"/>
                  <a:gd name="T4" fmla="*/ 2147483647 w 3670"/>
                  <a:gd name="T5" fmla="*/ 2147483647 h 3422"/>
                  <a:gd name="T6" fmla="*/ 2147483647 w 3670"/>
                  <a:gd name="T7" fmla="*/ 2147483647 h 3422"/>
                  <a:gd name="T8" fmla="*/ 2147483647 w 3670"/>
                  <a:gd name="T9" fmla="*/ 2147483647 h 3422"/>
                  <a:gd name="T10" fmla="*/ 2147483647 w 3670"/>
                  <a:gd name="T11" fmla="*/ 2147483647 h 3422"/>
                  <a:gd name="T12" fmla="*/ 0 w 3670"/>
                  <a:gd name="T13" fmla="*/ 2147483647 h 34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70"/>
                  <a:gd name="T22" fmla="*/ 0 h 3422"/>
                  <a:gd name="T23" fmla="*/ 3670 w 3670"/>
                  <a:gd name="T24" fmla="*/ 3422 h 34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70" h="3422">
                    <a:moveTo>
                      <a:pt x="0" y="3411"/>
                    </a:moveTo>
                    <a:cubicBezTo>
                      <a:pt x="0" y="3411"/>
                      <a:pt x="271" y="141"/>
                      <a:pt x="3470" y="0"/>
                    </a:cubicBezTo>
                    <a:cubicBezTo>
                      <a:pt x="3493" y="24"/>
                      <a:pt x="3670" y="236"/>
                      <a:pt x="3670" y="236"/>
                    </a:cubicBezTo>
                    <a:lnTo>
                      <a:pt x="3505" y="482"/>
                    </a:lnTo>
                    <a:cubicBezTo>
                      <a:pt x="3505" y="482"/>
                      <a:pt x="882" y="541"/>
                      <a:pt x="553" y="3411"/>
                    </a:cubicBezTo>
                    <a:cubicBezTo>
                      <a:pt x="553" y="3422"/>
                      <a:pt x="294" y="3187"/>
                      <a:pt x="294" y="3187"/>
                    </a:cubicBezTo>
                    <a:lnTo>
                      <a:pt x="0" y="341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5C5C5"/>
                  </a:gs>
                  <a:gs pos="50000">
                    <a:srgbClr val="EBEBEB"/>
                  </a:gs>
                  <a:gs pos="100000">
                    <a:srgbClr val="C5C5C5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8" name="Freeform 385"/>
              <p:cNvSpPr>
                <a:spLocks noChangeArrowheads="1"/>
              </p:cNvSpPr>
              <p:nvPr/>
            </p:nvSpPr>
            <p:spPr bwMode="auto">
              <a:xfrm>
                <a:off x="1613046" y="-15761"/>
                <a:ext cx="1486177" cy="1583768"/>
              </a:xfrm>
              <a:custGeom>
                <a:avLst/>
                <a:gdLst>
                  <a:gd name="T0" fmla="*/ 0 w 722"/>
                  <a:gd name="T1" fmla="*/ 0 h 769"/>
                  <a:gd name="T2" fmla="*/ 2147483647 w 722"/>
                  <a:gd name="T3" fmla="*/ 2147483647 h 769"/>
                  <a:gd name="T4" fmla="*/ 0 w 722"/>
                  <a:gd name="T5" fmla="*/ 2147483647 h 769"/>
                  <a:gd name="T6" fmla="*/ 2147483647 w 722"/>
                  <a:gd name="T7" fmla="*/ 2147483647 h 769"/>
                  <a:gd name="T8" fmla="*/ 2147483647 w 722"/>
                  <a:gd name="T9" fmla="*/ 2147483647 h 769"/>
                  <a:gd name="T10" fmla="*/ 2147483647 w 722"/>
                  <a:gd name="T11" fmla="*/ 2147483647 h 769"/>
                  <a:gd name="T12" fmla="*/ 0 w 722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2"/>
                  <a:gd name="T22" fmla="*/ 0 h 769"/>
                  <a:gd name="T23" fmla="*/ 722 w 722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2" h="769">
                    <a:moveTo>
                      <a:pt x="0" y="0"/>
                    </a:moveTo>
                    <a:lnTo>
                      <a:pt x="39" y="49"/>
                    </a:lnTo>
                    <a:lnTo>
                      <a:pt x="0" y="107"/>
                    </a:lnTo>
                    <a:cubicBezTo>
                      <a:pt x="0" y="107"/>
                      <a:pt x="523" y="105"/>
                      <a:pt x="591" y="716"/>
                    </a:cubicBezTo>
                    <a:cubicBezTo>
                      <a:pt x="591" y="720"/>
                      <a:pt x="649" y="769"/>
                      <a:pt x="649" y="769"/>
                    </a:cubicBezTo>
                    <a:lnTo>
                      <a:pt x="714" y="715"/>
                    </a:lnTo>
                    <a:cubicBezTo>
                      <a:pt x="722" y="708"/>
                      <a:pt x="640" y="38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5C5C5"/>
                  </a:gs>
                  <a:gs pos="50000">
                    <a:srgbClr val="EBEBEB"/>
                  </a:gs>
                  <a:gs pos="100000">
                    <a:srgbClr val="C5C5C5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59" name="Freeform 386"/>
              <p:cNvSpPr>
                <a:spLocks noChangeArrowheads="1"/>
              </p:cNvSpPr>
              <p:nvPr/>
            </p:nvSpPr>
            <p:spPr bwMode="auto">
              <a:xfrm>
                <a:off x="0" y="1463871"/>
                <a:ext cx="1466659" cy="1583768"/>
              </a:xfrm>
              <a:custGeom>
                <a:avLst/>
                <a:gdLst>
                  <a:gd name="T0" fmla="*/ 2147483647 w 3446"/>
                  <a:gd name="T1" fmla="*/ 0 h 3716"/>
                  <a:gd name="T2" fmla="*/ 0 w 3446"/>
                  <a:gd name="T3" fmla="*/ 2147483647 h 3716"/>
                  <a:gd name="T4" fmla="*/ 2147483647 w 3446"/>
                  <a:gd name="T5" fmla="*/ 2147483647 h 3716"/>
                  <a:gd name="T6" fmla="*/ 2147483647 w 3446"/>
                  <a:gd name="T7" fmla="*/ 2147483647 h 3716"/>
                  <a:gd name="T8" fmla="*/ 2147483647 w 3446"/>
                  <a:gd name="T9" fmla="*/ 2147483647 h 3716"/>
                  <a:gd name="T10" fmla="*/ 2147483647 w 3446"/>
                  <a:gd name="T11" fmla="*/ 2147483647 h 3716"/>
                  <a:gd name="T12" fmla="*/ 2147483647 w 3446"/>
                  <a:gd name="T13" fmla="*/ 0 h 37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46"/>
                  <a:gd name="T22" fmla="*/ 0 h 3716"/>
                  <a:gd name="T23" fmla="*/ 3446 w 3446"/>
                  <a:gd name="T24" fmla="*/ 3716 h 37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46" h="3716">
                    <a:moveTo>
                      <a:pt x="294" y="0"/>
                    </a:moveTo>
                    <a:lnTo>
                      <a:pt x="0" y="259"/>
                    </a:lnTo>
                    <a:cubicBezTo>
                      <a:pt x="0" y="259"/>
                      <a:pt x="235" y="3540"/>
                      <a:pt x="3446" y="3716"/>
                    </a:cubicBezTo>
                    <a:cubicBezTo>
                      <a:pt x="3399" y="3681"/>
                      <a:pt x="3234" y="3481"/>
                      <a:pt x="3234" y="3481"/>
                    </a:cubicBezTo>
                    <a:lnTo>
                      <a:pt x="3446" y="3211"/>
                    </a:lnTo>
                    <a:cubicBezTo>
                      <a:pt x="3446" y="3211"/>
                      <a:pt x="800" y="3093"/>
                      <a:pt x="576" y="271"/>
                    </a:cubicBezTo>
                    <a:cubicBezTo>
                      <a:pt x="459" y="141"/>
                      <a:pt x="294" y="0"/>
                      <a:pt x="29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5C5C5"/>
                  </a:gs>
                  <a:gs pos="50000">
                    <a:srgbClr val="EBEBEB"/>
                  </a:gs>
                  <a:gs pos="100000">
                    <a:srgbClr val="C5C5C5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0" name="Freeform 387"/>
              <p:cNvSpPr>
                <a:spLocks noChangeArrowheads="1"/>
              </p:cNvSpPr>
              <p:nvPr/>
            </p:nvSpPr>
            <p:spPr bwMode="auto">
              <a:xfrm>
                <a:off x="1498724" y="1554490"/>
                <a:ext cx="1575404" cy="1532185"/>
              </a:xfrm>
              <a:custGeom>
                <a:avLst/>
                <a:gdLst>
                  <a:gd name="T0" fmla="*/ 2147483647 w 3705"/>
                  <a:gd name="T1" fmla="*/ 2147483647 h 3598"/>
                  <a:gd name="T2" fmla="*/ 0 w 3705"/>
                  <a:gd name="T3" fmla="*/ 2147483647 h 3598"/>
                  <a:gd name="T4" fmla="*/ 2147483647 w 3705"/>
                  <a:gd name="T5" fmla="*/ 2147483647 h 3598"/>
                  <a:gd name="T6" fmla="*/ 2147483647 w 3705"/>
                  <a:gd name="T7" fmla="*/ 2147483647 h 3598"/>
                  <a:gd name="T8" fmla="*/ 2147483647 w 3705"/>
                  <a:gd name="T9" fmla="*/ 2147483647 h 3598"/>
                  <a:gd name="T10" fmla="*/ 2147483647 w 3705"/>
                  <a:gd name="T11" fmla="*/ 0 h 3598"/>
                  <a:gd name="T12" fmla="*/ 2147483647 w 3705"/>
                  <a:gd name="T13" fmla="*/ 2147483647 h 35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05"/>
                  <a:gd name="T22" fmla="*/ 0 h 3598"/>
                  <a:gd name="T23" fmla="*/ 3705 w 3705"/>
                  <a:gd name="T24" fmla="*/ 3598 h 35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05" h="3598">
                    <a:moveTo>
                      <a:pt x="224" y="2999"/>
                    </a:moveTo>
                    <a:lnTo>
                      <a:pt x="0" y="3257"/>
                    </a:lnTo>
                    <a:lnTo>
                      <a:pt x="177" y="3504"/>
                    </a:lnTo>
                    <a:cubicBezTo>
                      <a:pt x="177" y="3504"/>
                      <a:pt x="3246" y="3598"/>
                      <a:pt x="3705" y="59"/>
                    </a:cubicBezTo>
                    <a:cubicBezTo>
                      <a:pt x="3669" y="59"/>
                      <a:pt x="3422" y="306"/>
                      <a:pt x="3422" y="306"/>
                    </a:cubicBezTo>
                    <a:lnTo>
                      <a:pt x="3105" y="0"/>
                    </a:lnTo>
                    <a:cubicBezTo>
                      <a:pt x="3105" y="0"/>
                      <a:pt x="3246" y="2658"/>
                      <a:pt x="224" y="299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5C5C5"/>
                  </a:gs>
                  <a:gs pos="50000">
                    <a:srgbClr val="EBEBEB"/>
                  </a:gs>
                  <a:gs pos="100000">
                    <a:srgbClr val="C5C5C5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1" name="Freeform 388"/>
              <p:cNvSpPr>
                <a:spLocks noChangeArrowheads="1"/>
              </p:cNvSpPr>
              <p:nvPr/>
            </p:nvSpPr>
            <p:spPr bwMode="auto">
              <a:xfrm>
                <a:off x="259314" y="1562856"/>
                <a:ext cx="1232440" cy="1178067"/>
              </a:xfrm>
              <a:custGeom>
                <a:avLst/>
                <a:gdLst>
                  <a:gd name="T0" fmla="*/ 2147483647 w 2893"/>
                  <a:gd name="T1" fmla="*/ 2147483647 h 2764"/>
                  <a:gd name="T2" fmla="*/ 2147483647 w 2893"/>
                  <a:gd name="T3" fmla="*/ 0 h 2764"/>
                  <a:gd name="T4" fmla="*/ 2147483647 w 2893"/>
                  <a:gd name="T5" fmla="*/ 2147483647 h 2764"/>
                  <a:gd name="T6" fmla="*/ 2147483647 w 2893"/>
                  <a:gd name="T7" fmla="*/ 2147483647 h 2764"/>
                  <a:gd name="T8" fmla="*/ 2147483647 w 2893"/>
                  <a:gd name="T9" fmla="*/ 2147483647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2882" y="2764"/>
                    </a:moveTo>
                    <a:cubicBezTo>
                      <a:pt x="2882" y="2764"/>
                      <a:pt x="412" y="2764"/>
                      <a:pt x="130" y="0"/>
                    </a:cubicBezTo>
                    <a:cubicBezTo>
                      <a:pt x="0" y="12"/>
                      <a:pt x="2141" y="12"/>
                      <a:pt x="2141" y="12"/>
                    </a:cubicBezTo>
                    <a:cubicBezTo>
                      <a:pt x="2141" y="12"/>
                      <a:pt x="2141" y="635"/>
                      <a:pt x="2893" y="776"/>
                    </a:cubicBezTo>
                    <a:cubicBezTo>
                      <a:pt x="2893" y="905"/>
                      <a:pt x="2882" y="2764"/>
                      <a:pt x="2882" y="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2" name="Freeform 389"/>
              <p:cNvSpPr>
                <a:spLocks noChangeArrowheads="1"/>
              </p:cNvSpPr>
              <p:nvPr/>
            </p:nvSpPr>
            <p:spPr bwMode="auto">
              <a:xfrm>
                <a:off x="1578191" y="1562856"/>
                <a:ext cx="1231045" cy="1178067"/>
              </a:xfrm>
              <a:custGeom>
                <a:avLst/>
                <a:gdLst>
                  <a:gd name="T0" fmla="*/ 2147483647 w 2893"/>
                  <a:gd name="T1" fmla="*/ 2147483647 h 2764"/>
                  <a:gd name="T2" fmla="*/ 2147483647 w 2893"/>
                  <a:gd name="T3" fmla="*/ 0 h 2764"/>
                  <a:gd name="T4" fmla="*/ 2147483647 w 2893"/>
                  <a:gd name="T5" fmla="*/ 2147483647 h 2764"/>
                  <a:gd name="T6" fmla="*/ 0 w 2893"/>
                  <a:gd name="T7" fmla="*/ 2147483647 h 2764"/>
                  <a:gd name="T8" fmla="*/ 2147483647 w 2893"/>
                  <a:gd name="T9" fmla="*/ 2147483647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12" y="2764"/>
                    </a:moveTo>
                    <a:cubicBezTo>
                      <a:pt x="12" y="2764"/>
                      <a:pt x="2482" y="2764"/>
                      <a:pt x="2764" y="0"/>
                    </a:cubicBezTo>
                    <a:cubicBezTo>
                      <a:pt x="2893" y="12"/>
                      <a:pt x="753" y="12"/>
                      <a:pt x="753" y="12"/>
                    </a:cubicBezTo>
                    <a:cubicBezTo>
                      <a:pt x="753" y="12"/>
                      <a:pt x="753" y="635"/>
                      <a:pt x="0" y="776"/>
                    </a:cubicBezTo>
                    <a:cubicBezTo>
                      <a:pt x="0" y="905"/>
                      <a:pt x="12" y="2764"/>
                      <a:pt x="12" y="276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3" name="Freeform 390"/>
              <p:cNvSpPr>
                <a:spLocks noChangeArrowheads="1"/>
              </p:cNvSpPr>
              <p:nvPr/>
            </p:nvSpPr>
            <p:spPr bwMode="auto">
              <a:xfrm>
                <a:off x="259314" y="309505"/>
                <a:ext cx="1232440" cy="1176673"/>
              </a:xfrm>
              <a:custGeom>
                <a:avLst/>
                <a:gdLst>
                  <a:gd name="T0" fmla="*/ 2147483647 w 2893"/>
                  <a:gd name="T1" fmla="*/ 0 h 2764"/>
                  <a:gd name="T2" fmla="*/ 2147483647 w 2893"/>
                  <a:gd name="T3" fmla="*/ 2147483647 h 2764"/>
                  <a:gd name="T4" fmla="*/ 2147483647 w 2893"/>
                  <a:gd name="T5" fmla="*/ 2147483647 h 2764"/>
                  <a:gd name="T6" fmla="*/ 2147483647 w 2893"/>
                  <a:gd name="T7" fmla="*/ 2147483647 h 2764"/>
                  <a:gd name="T8" fmla="*/ 2147483647 w 2893"/>
                  <a:gd name="T9" fmla="*/ 0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2882" y="0"/>
                    </a:moveTo>
                    <a:cubicBezTo>
                      <a:pt x="2882" y="0"/>
                      <a:pt x="412" y="0"/>
                      <a:pt x="130" y="2764"/>
                    </a:cubicBezTo>
                    <a:cubicBezTo>
                      <a:pt x="0" y="2752"/>
                      <a:pt x="2141" y="2752"/>
                      <a:pt x="2141" y="2752"/>
                    </a:cubicBezTo>
                    <a:cubicBezTo>
                      <a:pt x="2141" y="2752"/>
                      <a:pt x="2141" y="2128"/>
                      <a:pt x="2893" y="1987"/>
                    </a:cubicBezTo>
                    <a:cubicBezTo>
                      <a:pt x="2893" y="1858"/>
                      <a:pt x="2882" y="0"/>
                      <a:pt x="28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4" name="Freeform 391"/>
              <p:cNvSpPr>
                <a:spLocks noChangeArrowheads="1"/>
              </p:cNvSpPr>
              <p:nvPr/>
            </p:nvSpPr>
            <p:spPr bwMode="auto">
              <a:xfrm>
                <a:off x="1578191" y="309505"/>
                <a:ext cx="1231045" cy="1176673"/>
              </a:xfrm>
              <a:custGeom>
                <a:avLst/>
                <a:gdLst>
                  <a:gd name="T0" fmla="*/ 2147483647 w 2893"/>
                  <a:gd name="T1" fmla="*/ 0 h 2764"/>
                  <a:gd name="T2" fmla="*/ 2147483647 w 2893"/>
                  <a:gd name="T3" fmla="*/ 2147483647 h 2764"/>
                  <a:gd name="T4" fmla="*/ 2147483647 w 2893"/>
                  <a:gd name="T5" fmla="*/ 2147483647 h 2764"/>
                  <a:gd name="T6" fmla="*/ 0 w 2893"/>
                  <a:gd name="T7" fmla="*/ 2147483647 h 2764"/>
                  <a:gd name="T8" fmla="*/ 2147483647 w 2893"/>
                  <a:gd name="T9" fmla="*/ 0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12" y="0"/>
                    </a:moveTo>
                    <a:cubicBezTo>
                      <a:pt x="12" y="0"/>
                      <a:pt x="2482" y="0"/>
                      <a:pt x="2764" y="2764"/>
                    </a:cubicBezTo>
                    <a:cubicBezTo>
                      <a:pt x="2893" y="2752"/>
                      <a:pt x="753" y="2752"/>
                      <a:pt x="753" y="2752"/>
                    </a:cubicBezTo>
                    <a:cubicBezTo>
                      <a:pt x="753" y="2752"/>
                      <a:pt x="753" y="2128"/>
                      <a:pt x="0" y="1987"/>
                    </a:cubicBezTo>
                    <a:cubicBezTo>
                      <a:pt x="0" y="1858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5" name="Freeform 417"/>
              <p:cNvSpPr>
                <a:spLocks noChangeArrowheads="1"/>
              </p:cNvSpPr>
              <p:nvPr/>
            </p:nvSpPr>
            <p:spPr bwMode="auto">
              <a:xfrm>
                <a:off x="255131" y="303927"/>
                <a:ext cx="1232440" cy="1176673"/>
              </a:xfrm>
              <a:custGeom>
                <a:avLst/>
                <a:gdLst>
                  <a:gd name="T0" fmla="*/ 2147483647 w 2893"/>
                  <a:gd name="T1" fmla="*/ 0 h 2764"/>
                  <a:gd name="T2" fmla="*/ 2147483647 w 2893"/>
                  <a:gd name="T3" fmla="*/ 2147483647 h 2764"/>
                  <a:gd name="T4" fmla="*/ 2147483647 w 2893"/>
                  <a:gd name="T5" fmla="*/ 2147483647 h 2764"/>
                  <a:gd name="T6" fmla="*/ 2147483647 w 2893"/>
                  <a:gd name="T7" fmla="*/ 2147483647 h 2764"/>
                  <a:gd name="T8" fmla="*/ 2147483647 w 2893"/>
                  <a:gd name="T9" fmla="*/ 0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2882" y="0"/>
                    </a:moveTo>
                    <a:cubicBezTo>
                      <a:pt x="2882" y="0"/>
                      <a:pt x="412" y="0"/>
                      <a:pt x="130" y="2764"/>
                    </a:cubicBezTo>
                    <a:cubicBezTo>
                      <a:pt x="0" y="2752"/>
                      <a:pt x="2141" y="2752"/>
                      <a:pt x="2141" y="2752"/>
                    </a:cubicBezTo>
                    <a:cubicBezTo>
                      <a:pt x="2141" y="2752"/>
                      <a:pt x="2141" y="2128"/>
                      <a:pt x="2893" y="1987"/>
                    </a:cubicBezTo>
                    <a:cubicBezTo>
                      <a:pt x="2893" y="1858"/>
                      <a:pt x="2882" y="0"/>
                      <a:pt x="288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2774"/>
                  </a:gs>
                  <a:gs pos="9999">
                    <a:srgbClr val="002774"/>
                  </a:gs>
                  <a:gs pos="100000">
                    <a:srgbClr val="00DFF6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6" name="Freeform 418"/>
              <p:cNvSpPr>
                <a:spLocks noChangeArrowheads="1"/>
              </p:cNvSpPr>
              <p:nvPr/>
            </p:nvSpPr>
            <p:spPr bwMode="auto">
              <a:xfrm>
                <a:off x="1561038" y="306716"/>
                <a:ext cx="1231046" cy="1176673"/>
              </a:xfrm>
              <a:custGeom>
                <a:avLst/>
                <a:gdLst>
                  <a:gd name="T0" fmla="*/ 2147483647 w 2893"/>
                  <a:gd name="T1" fmla="*/ 0 h 2764"/>
                  <a:gd name="T2" fmla="*/ 2147483647 w 2893"/>
                  <a:gd name="T3" fmla="*/ 2147483647 h 2764"/>
                  <a:gd name="T4" fmla="*/ 2147483647 w 2893"/>
                  <a:gd name="T5" fmla="*/ 2147483647 h 2764"/>
                  <a:gd name="T6" fmla="*/ 0 w 2893"/>
                  <a:gd name="T7" fmla="*/ 2147483647 h 2764"/>
                  <a:gd name="T8" fmla="*/ 2147483647 w 2893"/>
                  <a:gd name="T9" fmla="*/ 0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12" y="0"/>
                    </a:moveTo>
                    <a:cubicBezTo>
                      <a:pt x="12" y="0"/>
                      <a:pt x="2482" y="0"/>
                      <a:pt x="2764" y="2764"/>
                    </a:cubicBezTo>
                    <a:cubicBezTo>
                      <a:pt x="2893" y="2752"/>
                      <a:pt x="753" y="2752"/>
                      <a:pt x="753" y="2752"/>
                    </a:cubicBezTo>
                    <a:cubicBezTo>
                      <a:pt x="753" y="2752"/>
                      <a:pt x="753" y="2128"/>
                      <a:pt x="0" y="1987"/>
                    </a:cubicBezTo>
                    <a:cubicBezTo>
                      <a:pt x="0" y="1858"/>
                      <a:pt x="12" y="0"/>
                      <a:pt x="1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2774"/>
                  </a:gs>
                  <a:gs pos="9999">
                    <a:srgbClr val="002774"/>
                  </a:gs>
                  <a:gs pos="100000">
                    <a:srgbClr val="00DFF6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7" name="Freeform 419"/>
              <p:cNvSpPr>
                <a:spLocks noChangeArrowheads="1"/>
              </p:cNvSpPr>
              <p:nvPr/>
            </p:nvSpPr>
            <p:spPr bwMode="auto">
              <a:xfrm>
                <a:off x="253737" y="1562856"/>
                <a:ext cx="1232440" cy="1178067"/>
              </a:xfrm>
              <a:custGeom>
                <a:avLst/>
                <a:gdLst>
                  <a:gd name="T0" fmla="*/ 2147483647 w 2893"/>
                  <a:gd name="T1" fmla="*/ 2147483647 h 2764"/>
                  <a:gd name="T2" fmla="*/ 2147483647 w 2893"/>
                  <a:gd name="T3" fmla="*/ 0 h 2764"/>
                  <a:gd name="T4" fmla="*/ 2147483647 w 2893"/>
                  <a:gd name="T5" fmla="*/ 2147483647 h 2764"/>
                  <a:gd name="T6" fmla="*/ 2147483647 w 2893"/>
                  <a:gd name="T7" fmla="*/ 2147483647 h 2764"/>
                  <a:gd name="T8" fmla="*/ 2147483647 w 2893"/>
                  <a:gd name="T9" fmla="*/ 2147483647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2882" y="2764"/>
                    </a:moveTo>
                    <a:cubicBezTo>
                      <a:pt x="2882" y="2764"/>
                      <a:pt x="412" y="2764"/>
                      <a:pt x="130" y="0"/>
                    </a:cubicBezTo>
                    <a:cubicBezTo>
                      <a:pt x="0" y="12"/>
                      <a:pt x="2141" y="12"/>
                      <a:pt x="2141" y="12"/>
                    </a:cubicBezTo>
                    <a:cubicBezTo>
                      <a:pt x="2141" y="12"/>
                      <a:pt x="2141" y="635"/>
                      <a:pt x="2893" y="776"/>
                    </a:cubicBezTo>
                    <a:cubicBezTo>
                      <a:pt x="2893" y="905"/>
                      <a:pt x="2882" y="2764"/>
                      <a:pt x="2882" y="276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DFF6"/>
                  </a:gs>
                  <a:gs pos="89999">
                    <a:srgbClr val="002774"/>
                  </a:gs>
                  <a:gs pos="100000">
                    <a:srgbClr val="002774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8" name="Freeform 420"/>
              <p:cNvSpPr>
                <a:spLocks noChangeArrowheads="1"/>
              </p:cNvSpPr>
              <p:nvPr/>
            </p:nvSpPr>
            <p:spPr bwMode="auto">
              <a:xfrm>
                <a:off x="1580980" y="1561468"/>
                <a:ext cx="1231045" cy="1178067"/>
              </a:xfrm>
              <a:custGeom>
                <a:avLst/>
                <a:gdLst>
                  <a:gd name="T0" fmla="*/ 2147483647 w 2893"/>
                  <a:gd name="T1" fmla="*/ 2147483647 h 2764"/>
                  <a:gd name="T2" fmla="*/ 2147483647 w 2893"/>
                  <a:gd name="T3" fmla="*/ 0 h 2764"/>
                  <a:gd name="T4" fmla="*/ 2147483647 w 2893"/>
                  <a:gd name="T5" fmla="*/ 2147483647 h 2764"/>
                  <a:gd name="T6" fmla="*/ 0 w 2893"/>
                  <a:gd name="T7" fmla="*/ 2147483647 h 2764"/>
                  <a:gd name="T8" fmla="*/ 2147483647 w 2893"/>
                  <a:gd name="T9" fmla="*/ 2147483647 h 27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93"/>
                  <a:gd name="T16" fmla="*/ 0 h 2764"/>
                  <a:gd name="T17" fmla="*/ 2893 w 2893"/>
                  <a:gd name="T18" fmla="*/ 2764 h 27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93" h="2764">
                    <a:moveTo>
                      <a:pt x="12" y="2764"/>
                    </a:moveTo>
                    <a:cubicBezTo>
                      <a:pt x="12" y="2764"/>
                      <a:pt x="2482" y="2764"/>
                      <a:pt x="2764" y="0"/>
                    </a:cubicBezTo>
                    <a:cubicBezTo>
                      <a:pt x="2893" y="12"/>
                      <a:pt x="753" y="12"/>
                      <a:pt x="753" y="12"/>
                    </a:cubicBezTo>
                    <a:cubicBezTo>
                      <a:pt x="753" y="12"/>
                      <a:pt x="753" y="635"/>
                      <a:pt x="0" y="776"/>
                    </a:cubicBezTo>
                    <a:cubicBezTo>
                      <a:pt x="0" y="905"/>
                      <a:pt x="12" y="2764"/>
                      <a:pt x="12" y="276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DFF6"/>
                  </a:gs>
                  <a:gs pos="89999">
                    <a:srgbClr val="002774"/>
                  </a:gs>
                  <a:gs pos="100000">
                    <a:srgbClr val="002774"/>
                  </a:gs>
                </a:gsLst>
                <a:lin ang="5400000" scaled="1"/>
              </a:gra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69" name="Oval 392"/>
              <p:cNvSpPr>
                <a:spLocks noChangeArrowheads="1"/>
              </p:cNvSpPr>
              <p:nvPr/>
            </p:nvSpPr>
            <p:spPr bwMode="auto">
              <a:xfrm>
                <a:off x="917359" y="906206"/>
                <a:ext cx="1235229" cy="1233833"/>
              </a:xfrm>
              <a:prstGeom prst="ellipse">
                <a:avLst/>
              </a:prstGeom>
              <a:solidFill>
                <a:srgbClr val="FFFFFF">
                  <a:alpha val="27058"/>
                </a:srgbClr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  <a:sym typeface="Franklin Gothic Book" pitchFamily="34" charset="0"/>
                </a:endParaRPr>
              </a:p>
            </p:txBody>
          </p:sp>
          <p:pic>
            <p:nvPicPr>
              <p:cNvPr id="14370" name="Picture 6" descr="E:\PPT资料\图片资料\公司图片类\STEP-LOGO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060" y="1380231"/>
                <a:ext cx="732194" cy="313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" name="TextBox 167">
              <a:extLst>
                <a:ext uri="{FF2B5EF4-FFF2-40B4-BE49-F238E27FC236}"/>
              </a:extLst>
            </p:cNvPr>
            <p:cNvSpPr txBox="1"/>
            <p:nvPr/>
          </p:nvSpPr>
          <p:spPr>
            <a:xfrm rot="18801987">
              <a:off x="2964311" y="2976552"/>
              <a:ext cx="1511670" cy="526130"/>
            </a:xfrm>
            <a:prstGeom prst="rect">
              <a:avLst/>
            </a:prstGeom>
            <a:noFill/>
          </p:spPr>
          <p:txBody>
            <a:bodyPr spcFirstLastPara="1" lIns="0" tIns="0" rIns="0" bIns="0" anchor="ctr">
              <a:prstTxWarp prst="textArchUp">
                <a:avLst/>
              </a:prstTxWarp>
            </a:bodyPr>
            <a:lstStyle/>
            <a:p>
              <a:pPr algn="ctr">
                <a:spcAft>
                  <a:spcPts val="675"/>
                </a:spcAft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企业发展</a:t>
              </a:r>
              <a:endParaRPr lang="en-GB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Box 166">
              <a:extLst>
                <a:ext uri="{FF2B5EF4-FFF2-40B4-BE49-F238E27FC236}"/>
              </a:extLst>
            </p:cNvPr>
            <p:cNvSpPr txBox="1"/>
            <p:nvPr/>
          </p:nvSpPr>
          <p:spPr>
            <a:xfrm rot="2997852">
              <a:off x="3315882" y="2775146"/>
              <a:ext cx="1575616" cy="1625426"/>
            </a:xfrm>
            <a:prstGeom prst="rect">
              <a:avLst/>
            </a:prstGeom>
            <a:noFill/>
          </p:spPr>
          <p:txBody>
            <a:bodyPr spcFirstLastPara="1" lIns="0" tIns="0" rIns="0" bIns="0" anchor="ctr">
              <a:prstTxWarp prst="textArchUp">
                <a:avLst/>
              </a:prstTxWarp>
            </a:bodyPr>
            <a:lstStyle/>
            <a:p>
              <a:pPr algn="ctr">
                <a:spcAft>
                  <a:spcPts val="675"/>
                </a:spcAft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业务领域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Box 168">
              <a:extLst>
                <a:ext uri="{FF2B5EF4-FFF2-40B4-BE49-F238E27FC236}"/>
              </a:extLst>
            </p:cNvPr>
            <p:cNvSpPr txBox="1"/>
            <p:nvPr/>
          </p:nvSpPr>
          <p:spPr>
            <a:xfrm rot="2624503">
              <a:off x="2988189" y="3356612"/>
              <a:ext cx="1511670" cy="1125387"/>
            </a:xfrm>
            <a:prstGeom prst="rect">
              <a:avLst/>
            </a:prstGeom>
            <a:noFill/>
          </p:spPr>
          <p:txBody>
            <a:bodyPr spcFirstLastPara="1" lIns="0" tIns="0" rIns="0" bIns="0" anchor="ctr">
              <a:prstTxWarp prst="textArchDown">
                <a:avLst/>
              </a:prstTxWarp>
            </a:bodyPr>
            <a:lstStyle/>
            <a:p>
              <a:pPr algn="ctr">
                <a:spcAft>
                  <a:spcPts val="675"/>
                </a:spcAft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经营状况 </a:t>
              </a:r>
              <a:endParaRPr lang="en-GB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TextBox 169">
              <a:extLst>
                <a:ext uri="{FF2B5EF4-FFF2-40B4-BE49-F238E27FC236}"/>
              </a:extLst>
            </p:cNvPr>
            <p:cNvSpPr txBox="1"/>
            <p:nvPr/>
          </p:nvSpPr>
          <p:spPr>
            <a:xfrm rot="19003554">
              <a:off x="3366482" y="2930321"/>
              <a:ext cx="1869276" cy="1632091"/>
            </a:xfrm>
            <a:prstGeom prst="rect">
              <a:avLst/>
            </a:prstGeom>
            <a:noFill/>
          </p:spPr>
          <p:txBody>
            <a:bodyPr spcFirstLastPara="1" lIns="0" tIns="0" rIns="0" bIns="0" anchor="ctr">
              <a:prstTxWarp prst="textArchDown">
                <a:avLst/>
              </a:prstTxWarp>
            </a:bodyPr>
            <a:lstStyle/>
            <a:p>
              <a:pPr algn="ctr">
                <a:spcAft>
                  <a:spcPts val="675"/>
                </a:spcAft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行业地位</a:t>
              </a:r>
              <a:endParaRPr 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675"/>
                </a:spcAft>
                <a:defRPr/>
              </a:pPr>
              <a:endParaRPr lang="en-GB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549055" y="734250"/>
            <a:ext cx="2304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企业情况：新时达简介</a:t>
            </a:r>
          </a:p>
        </p:txBody>
      </p:sp>
    </p:spTree>
    <p:extLst>
      <p:ext uri="{BB962C8B-B14F-4D97-AF65-F5344CB8AC3E}">
        <p14:creationId xmlns:p14="http://schemas.microsoft.com/office/powerpoint/2010/main" val="1409413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2" grpId="0"/>
      <p:bldP spid="14347" grpId="0"/>
      <p:bldP spid="143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9642" y="1441198"/>
            <a:ext cx="7286676" cy="2786678"/>
            <a:chOff x="1571604" y="1928802"/>
            <a:chExt cx="7286676" cy="371557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571604" y="1928802"/>
              <a:ext cx="7286676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571604" y="3141660"/>
              <a:ext cx="7286676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571604" y="4356106"/>
              <a:ext cx="7286676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571604" y="5642784"/>
              <a:ext cx="7286676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reeform 19"/>
          <p:cNvSpPr>
            <a:spLocks/>
          </p:cNvSpPr>
          <p:nvPr/>
        </p:nvSpPr>
        <p:spPr bwMode="auto">
          <a:xfrm rot="211716">
            <a:off x="1995222" y="996963"/>
            <a:ext cx="1426478" cy="3598271"/>
          </a:xfrm>
          <a:custGeom>
            <a:avLst/>
            <a:gdLst>
              <a:gd name="T0" fmla="*/ 0 w 1824"/>
              <a:gd name="T1" fmla="*/ 0 h 2648"/>
              <a:gd name="T2" fmla="*/ 1824 w 1824"/>
              <a:gd name="T3" fmla="*/ 2648 h 2648"/>
            </a:gdLst>
            <a:ahLst/>
            <a:cxnLst>
              <a:cxn ang="0">
                <a:pos x="12" y="2464"/>
              </a:cxn>
              <a:cxn ang="0">
                <a:pos x="56" y="2120"/>
              </a:cxn>
              <a:cxn ang="0">
                <a:pos x="124" y="1808"/>
              </a:cxn>
              <a:cxn ang="0">
                <a:pos x="212" y="1524"/>
              </a:cxn>
              <a:cxn ang="0">
                <a:pos x="316" y="1270"/>
              </a:cxn>
              <a:cxn ang="0">
                <a:pos x="430" y="1044"/>
              </a:cxn>
              <a:cxn ang="0">
                <a:pos x="550" y="846"/>
              </a:cxn>
              <a:cxn ang="0">
                <a:pos x="672" y="674"/>
              </a:cxn>
              <a:cxn ang="0">
                <a:pos x="792" y="528"/>
              </a:cxn>
              <a:cxn ang="0">
                <a:pos x="906" y="408"/>
              </a:cxn>
              <a:cxn ang="0">
                <a:pos x="1010" y="310"/>
              </a:cxn>
              <a:cxn ang="0">
                <a:pos x="1096" y="236"/>
              </a:cxn>
              <a:cxn ang="0">
                <a:pos x="1164" y="184"/>
              </a:cxn>
              <a:cxn ang="0">
                <a:pos x="1208" y="154"/>
              </a:cxn>
              <a:cxn ang="0">
                <a:pos x="1224" y="144"/>
              </a:cxn>
              <a:cxn ang="0">
                <a:pos x="1728" y="56"/>
              </a:cxn>
              <a:cxn ang="0">
                <a:pos x="1568" y="328"/>
              </a:cxn>
              <a:cxn ang="0">
                <a:pos x="1554" y="332"/>
              </a:cxn>
              <a:cxn ang="0">
                <a:pos x="1514" y="346"/>
              </a:cxn>
              <a:cxn ang="0">
                <a:pos x="1452" y="370"/>
              </a:cxn>
              <a:cxn ang="0">
                <a:pos x="1370" y="410"/>
              </a:cxn>
              <a:cxn ang="0">
                <a:pos x="1270" y="466"/>
              </a:cxn>
              <a:cxn ang="0">
                <a:pos x="1158" y="540"/>
              </a:cxn>
              <a:cxn ang="0">
                <a:pos x="1034" y="636"/>
              </a:cxn>
              <a:cxn ang="0">
                <a:pos x="904" y="756"/>
              </a:cxn>
              <a:cxn ang="0">
                <a:pos x="770" y="900"/>
              </a:cxn>
              <a:cxn ang="0">
                <a:pos x="632" y="1076"/>
              </a:cxn>
              <a:cxn ang="0">
                <a:pos x="498" y="1280"/>
              </a:cxn>
              <a:cxn ang="0">
                <a:pos x="370" y="1518"/>
              </a:cxn>
              <a:cxn ang="0">
                <a:pos x="248" y="1792"/>
              </a:cxn>
              <a:cxn ang="0">
                <a:pos x="138" y="2104"/>
              </a:cxn>
              <a:cxn ang="0">
                <a:pos x="42" y="2456"/>
              </a:cxn>
            </a:cxnLst>
            <a:rect l="T0" t="T1" r="T2" b="T3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flip="none" rotWithShape="1">
            <a:gsLst>
              <a:gs pos="0">
                <a:srgbClr val="00DFF6"/>
              </a:gs>
              <a:gs pos="100000">
                <a:srgbClr val="002774"/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  <a:effectLst>
            <a:outerShdw dist="38100" dir="2700000" algn="ctr" rotWithShape="0">
              <a:srgbClr val="000000">
                <a:alpha val="37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1400" b="1">
              <a:solidFill>
                <a:srgbClr val="FC2704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360" y="3048551"/>
            <a:ext cx="1612282" cy="475526"/>
            <a:chOff x="-71470" y="4325941"/>
            <a:chExt cx="1612282" cy="634035"/>
          </a:xfrm>
        </p:grpSpPr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-71470" y="4325941"/>
              <a:ext cx="16102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zh-CN" altLang="en-US" sz="1200" b="1" dirty="0">
                  <a:latin typeface="微软雅黑" pitchFamily="34" charset="-122"/>
                  <a:ea typeface="微软雅黑" pitchFamily="34" charset="-122"/>
                </a:rPr>
                <a:t>核心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</a:rPr>
                <a:t>技术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Text Box 33"/>
            <p:cNvSpPr txBox="1">
              <a:spLocks noChangeArrowheads="1"/>
            </p:cNvSpPr>
            <p:nvPr/>
          </p:nvSpPr>
          <p:spPr bwMode="auto">
            <a:xfrm>
              <a:off x="214282" y="4590644"/>
              <a:ext cx="13265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1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</a:rPr>
                <a:t>2001-2005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74997" y="4027537"/>
            <a:ext cx="1444645" cy="477336"/>
            <a:chOff x="126959" y="5377256"/>
            <a:chExt cx="1444645" cy="636448"/>
          </a:xfrm>
        </p:grpSpPr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209769" y="5377256"/>
              <a:ext cx="13618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业务发展</a:t>
              </a:r>
              <a:endParaRPr lang="zh-CN" altLang="en-US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126959" y="5644372"/>
              <a:ext cx="14444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1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1995-2000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77630" y="2137718"/>
            <a:ext cx="1342012" cy="480506"/>
            <a:chOff x="229592" y="3201209"/>
            <a:chExt cx="1342012" cy="640675"/>
          </a:xfrm>
        </p:grpSpPr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229592" y="3201209"/>
              <a:ext cx="13420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</a:rPr>
                <a:t>行业发展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 Box 35"/>
            <p:cNvSpPr txBox="1">
              <a:spLocks noChangeArrowheads="1"/>
            </p:cNvSpPr>
            <p:nvPr/>
          </p:nvSpPr>
          <p:spPr bwMode="auto">
            <a:xfrm>
              <a:off x="285720" y="3472552"/>
              <a:ext cx="12856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1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</a:rPr>
                <a:t>2006-2010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7" name="Rectangle 52"/>
          <p:cNvSpPr>
            <a:spLocks noChangeArrowheads="1"/>
          </p:cNvSpPr>
          <p:nvPr/>
        </p:nvSpPr>
        <p:spPr bwMode="auto">
          <a:xfrm>
            <a:off x="2303986" y="3833055"/>
            <a:ext cx="3892099" cy="64873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5400">
            <a:gradFill>
              <a:gsLst>
                <a:gs pos="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  <a:miter lim="800000"/>
            <a:headEnd/>
            <a:tailEnd/>
          </a:ln>
          <a:effectLst>
            <a:prstShdw prst="shdw13">
              <a:schemeClr val="bg2"/>
            </a:prstShdw>
          </a:effec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国内率先推出电梯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控制</a:t>
            </a:r>
            <a:r>
              <a:rPr lang="en-US" altLang="zh-CN" sz="1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105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总线</a:t>
            </a:r>
            <a:r>
              <a:rPr lang="zh-CN" altLang="en-US" sz="1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技术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、冗余技术</a:t>
            </a:r>
            <a:endParaRPr lang="en-US" altLang="zh-CN" sz="105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国内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首家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进入电梯国际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品牌供应商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体系</a:t>
            </a:r>
            <a:endParaRPr lang="en-US" altLang="zh-CN" sz="105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完成由电梯改造向电梯控制系统研发</a:t>
            </a:r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制造业务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转型</a:t>
            </a: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2935173" y="2950319"/>
            <a:ext cx="4134369" cy="66586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5400">
            <a:gradFill>
              <a:gsLst>
                <a:gs pos="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  <a:miter lim="800000"/>
            <a:headEnd/>
            <a:tailEnd/>
          </a:ln>
          <a:effectLst>
            <a:prstShdw prst="shdw13">
              <a:schemeClr val="bg2"/>
            </a:prstShdw>
          </a:effec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突破电梯矢量变频关键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技术、电梯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行业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控制系统</a:t>
            </a:r>
            <a:r>
              <a:rPr lang="zh-CN" altLang="en-US" sz="1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领先品牌</a:t>
            </a:r>
            <a:endParaRPr lang="zh-CN" altLang="en-US" sz="105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国内少数同时拥有控制、驱动两大核心技术的企业</a:t>
            </a:r>
          </a:p>
          <a:p>
            <a:pPr>
              <a:lnSpc>
                <a:spcPct val="110000"/>
              </a:lnSpc>
            </a:pP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通过美国</a:t>
            </a:r>
            <a:r>
              <a:rPr lang="en-US" altLang="zh-CN" sz="1050" b="1" dirty="0">
                <a:latin typeface="微软雅黑" pitchFamily="34" charset="-122"/>
                <a:ea typeface="微软雅黑" pitchFamily="34" charset="-122"/>
              </a:rPr>
              <a:t>UTC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集团</a:t>
            </a:r>
            <a:r>
              <a:rPr lang="en-US" altLang="zh-CN" sz="1050" b="1" dirty="0">
                <a:latin typeface="微软雅黑" pitchFamily="34" charset="-122"/>
                <a:ea typeface="微软雅黑" pitchFamily="34" charset="-122"/>
              </a:rPr>
              <a:t>Q+3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质量认证体系</a:t>
            </a:r>
          </a:p>
        </p:txBody>
      </p:sp>
      <p:sp>
        <p:nvSpPr>
          <p:cNvPr id="19" name="Rectangle 54"/>
          <p:cNvSpPr>
            <a:spLocks noChangeArrowheads="1"/>
          </p:cNvSpPr>
          <p:nvPr/>
        </p:nvSpPr>
        <p:spPr bwMode="auto">
          <a:xfrm>
            <a:off x="3492078" y="2008776"/>
            <a:ext cx="4252346" cy="67989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5400">
            <a:gradFill>
              <a:gsLst>
                <a:gs pos="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  <a:miter lim="800000"/>
            <a:headEnd/>
            <a:tailEnd/>
          </a:ln>
          <a:effectLst>
            <a:prstShdw prst="shdw13">
              <a:schemeClr val="bg2"/>
            </a:prstShdw>
          </a:effec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高压变频器取得橡机密炼机</a:t>
            </a:r>
            <a:r>
              <a:rPr lang="zh-CN" altLang="en-US" sz="1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市场份额领先</a:t>
            </a: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高</a:t>
            </a:r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中</a:t>
            </a:r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低压变频器进入空调、橡机、港机、核电、钢铁等行业</a:t>
            </a: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伺服产品进入机床、电子、包装、食品机械行业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90882" y="1240861"/>
            <a:ext cx="1412646" cy="491313"/>
            <a:chOff x="158958" y="1571612"/>
            <a:chExt cx="1412646" cy="655084"/>
          </a:xfrm>
        </p:grpSpPr>
        <p:sp>
          <p:nvSpPr>
            <p:cNvPr id="21" name="Text Box 26"/>
            <p:cNvSpPr txBox="1">
              <a:spLocks noChangeArrowheads="1"/>
            </p:cNvSpPr>
            <p:nvPr/>
          </p:nvSpPr>
          <p:spPr bwMode="auto">
            <a:xfrm>
              <a:off x="229592" y="1571612"/>
              <a:ext cx="13420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</a:rPr>
                <a:t>专注领域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 Box 35"/>
            <p:cNvSpPr txBox="1">
              <a:spLocks noChangeArrowheads="1"/>
            </p:cNvSpPr>
            <p:nvPr/>
          </p:nvSpPr>
          <p:spPr bwMode="auto">
            <a:xfrm>
              <a:off x="158958" y="1857364"/>
              <a:ext cx="14126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1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r" eaLnBrk="0" hangingPunct="0"/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</a:rPr>
                <a:t>2011-2020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3" name="Rectangle 54"/>
          <p:cNvSpPr>
            <a:spLocks noChangeArrowheads="1"/>
          </p:cNvSpPr>
          <p:nvPr/>
        </p:nvSpPr>
        <p:spPr bwMode="auto">
          <a:xfrm>
            <a:off x="3934968" y="843558"/>
            <a:ext cx="3836752" cy="84245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25400">
            <a:gradFill>
              <a:gsLst>
                <a:gs pos="0">
                  <a:srgbClr val="00DFF6"/>
                </a:gs>
                <a:gs pos="100000">
                  <a:srgbClr val="002774"/>
                </a:gs>
              </a:gsLst>
              <a:lin ang="5400000" scaled="0"/>
            </a:gradFill>
            <a:miter lim="800000"/>
            <a:headEnd/>
            <a:tailEnd/>
          </a:ln>
          <a:effectLst>
            <a:prstShdw prst="shdw13">
              <a:schemeClr val="bg2"/>
            </a:prstShdw>
          </a:effec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智能制造领域：</a:t>
            </a:r>
            <a:r>
              <a:rPr lang="zh-CN" altLang="en-US" sz="10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工业机器人、自动化集成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运动控制领域：</a:t>
            </a:r>
            <a:r>
              <a:rPr lang="zh-CN" altLang="en-US" sz="10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工业控制、伺服驱动器，</a:t>
            </a:r>
            <a:r>
              <a:rPr lang="zh-CN" altLang="en-US" sz="105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伺服电机</a:t>
            </a:r>
            <a:endParaRPr lang="en-US" altLang="zh-CN" sz="105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电梯控制领域：</a:t>
            </a:r>
            <a:r>
              <a:rPr lang="zh-CN" altLang="en-US" sz="1050" b="1" dirty="0">
                <a:latin typeface="微软雅黑" pitchFamily="34" charset="-122"/>
                <a:ea typeface="微软雅黑" pitchFamily="34" charset="-122"/>
              </a:rPr>
              <a:t>控制系统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05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星辰物联网</a:t>
            </a:r>
            <a:endParaRPr lang="en-US" altLang="zh-CN" sz="105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工业传动领域：高</a:t>
            </a:r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中</a:t>
            </a:r>
            <a:r>
              <a:rPr lang="en-US" altLang="zh-CN" sz="1050" b="1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050" b="1" dirty="0" smtClean="0">
                <a:latin typeface="微软雅黑" pitchFamily="34" charset="-122"/>
                <a:ea typeface="微软雅黑" pitchFamily="34" charset="-122"/>
              </a:rPr>
              <a:t>低压变频器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619642" y="4682385"/>
            <a:ext cx="7286676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1620437" y="926481"/>
            <a:ext cx="1" cy="376733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62274" y="505004"/>
            <a:ext cx="1082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发展历程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14365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等腰三角形 25"/>
          <p:cNvSpPr/>
          <p:nvPr/>
        </p:nvSpPr>
        <p:spPr bwMode="auto">
          <a:xfrm rot="5400000">
            <a:off x="2597560" y="2632259"/>
            <a:ext cx="3691132" cy="257747"/>
          </a:xfrm>
          <a:prstGeom prst="triangle">
            <a:avLst/>
          </a:prstGeom>
          <a:solidFill>
            <a:srgbClr val="1378D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defTabSz="514350">
              <a:defRPr/>
            </a:pPr>
            <a:endParaRPr lang="zh-CN" altLang="en-US" sz="10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536" name="直接连接符 26"/>
          <p:cNvCxnSpPr>
            <a:cxnSpLocks noChangeShapeType="1"/>
          </p:cNvCxnSpPr>
          <p:nvPr/>
        </p:nvCxnSpPr>
        <p:spPr bwMode="auto">
          <a:xfrm flipH="1">
            <a:off x="4716016" y="1203598"/>
            <a:ext cx="1468437" cy="0"/>
          </a:xfrm>
          <a:prstGeom prst="line">
            <a:avLst/>
          </a:prstGeom>
          <a:noFill/>
          <a:ln w="12700" algn="ctr">
            <a:solidFill>
              <a:srgbClr val="006AA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3" name="矩形 27"/>
          <p:cNvSpPr>
            <a:spLocks noChangeArrowheads="1"/>
          </p:cNvSpPr>
          <p:nvPr/>
        </p:nvSpPr>
        <p:spPr bwMode="auto">
          <a:xfrm>
            <a:off x="4716016" y="915566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研发团队</a:t>
            </a:r>
          </a:p>
        </p:txBody>
      </p:sp>
      <p:sp>
        <p:nvSpPr>
          <p:cNvPr id="22538" name="Text Box 7"/>
          <p:cNvSpPr>
            <a:spLocks noChangeArrowheads="1"/>
          </p:cNvSpPr>
          <p:nvPr/>
        </p:nvSpPr>
        <p:spPr bwMode="auto">
          <a:xfrm>
            <a:off x="4716016" y="1247373"/>
            <a:ext cx="3457575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在上海、深圳、北京、德国设立研发中心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科研人员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700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余人，占员工总数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26%</a:t>
            </a: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博士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人，硕士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224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国务院政府特殊津贴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</a:t>
            </a:r>
          </a:p>
        </p:txBody>
      </p:sp>
      <p:cxnSp>
        <p:nvCxnSpPr>
          <p:cNvPr id="22539" name="直接连接符 29"/>
          <p:cNvCxnSpPr>
            <a:cxnSpLocks noChangeShapeType="1"/>
          </p:cNvCxnSpPr>
          <p:nvPr/>
        </p:nvCxnSpPr>
        <p:spPr bwMode="auto">
          <a:xfrm flipH="1">
            <a:off x="4716016" y="3579862"/>
            <a:ext cx="1468437" cy="0"/>
          </a:xfrm>
          <a:prstGeom prst="line">
            <a:avLst/>
          </a:prstGeom>
          <a:noFill/>
          <a:ln w="12700" algn="ctr">
            <a:solidFill>
              <a:srgbClr val="006AA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6" name="矩形 30"/>
          <p:cNvSpPr>
            <a:spLocks noChangeArrowheads="1"/>
          </p:cNvSpPr>
          <p:nvPr/>
        </p:nvSpPr>
        <p:spPr bwMode="auto">
          <a:xfrm>
            <a:off x="4716016" y="3272085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科研成果</a:t>
            </a:r>
          </a:p>
        </p:txBody>
      </p:sp>
      <p:sp>
        <p:nvSpPr>
          <p:cNvPr id="22541" name="Text Box 7"/>
          <p:cNvSpPr>
            <a:spLocks noChangeArrowheads="1"/>
          </p:cNvSpPr>
          <p:nvPr/>
        </p:nvSpPr>
        <p:spPr bwMode="auto">
          <a:xfrm>
            <a:off x="4716016" y="3607386"/>
            <a:ext cx="3817615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承担国家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863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项目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</a:t>
            </a: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获得专利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415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项，主持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参与制定国家技术标准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其中参与制定国家机器人行业标准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项</a:t>
            </a:r>
            <a:endParaRPr lang="en-US" altLang="zh-CN" sz="1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国家首批机器人产品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CR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认证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2542" name="直接连接符 32"/>
          <p:cNvCxnSpPr>
            <a:cxnSpLocks noChangeShapeType="1"/>
          </p:cNvCxnSpPr>
          <p:nvPr/>
        </p:nvCxnSpPr>
        <p:spPr bwMode="auto">
          <a:xfrm flipH="1">
            <a:off x="4716016" y="2649773"/>
            <a:ext cx="1468437" cy="0"/>
          </a:xfrm>
          <a:prstGeom prst="line">
            <a:avLst/>
          </a:prstGeom>
          <a:noFill/>
          <a:ln w="12700" algn="ctr">
            <a:solidFill>
              <a:srgbClr val="006AA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9" name="矩形 33"/>
          <p:cNvSpPr>
            <a:spLocks noChangeArrowheads="1"/>
          </p:cNvSpPr>
          <p:nvPr/>
        </p:nvSpPr>
        <p:spPr bwMode="auto">
          <a:xfrm>
            <a:off x="4716016" y="2384586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科研实力</a:t>
            </a:r>
          </a:p>
        </p:txBody>
      </p:sp>
      <p:sp>
        <p:nvSpPr>
          <p:cNvPr id="22544" name="Text Box 7"/>
          <p:cNvSpPr>
            <a:spLocks noChangeArrowheads="1"/>
          </p:cNvSpPr>
          <p:nvPr/>
        </p:nvSpPr>
        <p:spPr bwMode="auto">
          <a:xfrm>
            <a:off x="4716016" y="2647358"/>
            <a:ext cx="1563687" cy="54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国家企业技术中心</a:t>
            </a: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博士后科研工作站</a:t>
            </a:r>
          </a:p>
        </p:txBody>
      </p:sp>
      <p:sp>
        <p:nvSpPr>
          <p:cNvPr id="27" name="Text Box 7"/>
          <p:cNvSpPr>
            <a:spLocks noChangeArrowheads="1"/>
          </p:cNvSpPr>
          <p:nvPr/>
        </p:nvSpPr>
        <p:spPr bwMode="auto">
          <a:xfrm>
            <a:off x="6299308" y="2647358"/>
            <a:ext cx="2018299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zh-CN" altLang="en-US" sz="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国家创新型企业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CNAS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UL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认证实验室</a:t>
            </a:r>
          </a:p>
        </p:txBody>
      </p:sp>
      <p:cxnSp>
        <p:nvCxnSpPr>
          <p:cNvPr id="28" name="直接连接符 26"/>
          <p:cNvCxnSpPr>
            <a:cxnSpLocks noChangeShapeType="1"/>
          </p:cNvCxnSpPr>
          <p:nvPr/>
        </p:nvCxnSpPr>
        <p:spPr bwMode="auto">
          <a:xfrm flipH="1">
            <a:off x="786756" y="1203598"/>
            <a:ext cx="1468437" cy="0"/>
          </a:xfrm>
          <a:prstGeom prst="line">
            <a:avLst/>
          </a:prstGeom>
          <a:noFill/>
          <a:ln w="12700" algn="ctr">
            <a:solidFill>
              <a:srgbClr val="006AA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矩形 27"/>
          <p:cNvSpPr>
            <a:spLocks noChangeArrowheads="1"/>
          </p:cNvSpPr>
          <p:nvPr/>
        </p:nvSpPr>
        <p:spPr bwMode="auto">
          <a:xfrm>
            <a:off x="786756" y="915565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研发投入</a:t>
            </a:r>
          </a:p>
        </p:txBody>
      </p:sp>
      <p:sp>
        <p:nvSpPr>
          <p:cNvPr id="30" name="Text Box 7"/>
          <p:cNvSpPr>
            <a:spLocks noChangeArrowheads="1"/>
          </p:cNvSpPr>
          <p:nvPr/>
        </p:nvSpPr>
        <p:spPr bwMode="auto">
          <a:xfrm>
            <a:off x="683568" y="1247373"/>
            <a:ext cx="243625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Clr>
                <a:srgbClr val="004098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近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年累计研发投入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7.2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亿元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324372" y="505004"/>
            <a:ext cx="309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创新驱动：研发投入与人才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565560" y="1758717"/>
          <a:ext cx="3672408" cy="266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83568" y="1893481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单位：亿元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7584" y="4254303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2011  2012   2013   2014  2015  2016   2017</a:t>
            </a:r>
            <a:endParaRPr lang="zh-CN" altLang="en-US" sz="1200" dirty="0"/>
          </a:p>
        </p:txBody>
      </p:sp>
      <p:pic>
        <p:nvPicPr>
          <p:cNvPr id="20" name="Picture 2" descr="E:\1-photo\3-公司照片\奖项\国家企业技术中心-新时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82" y="1551265"/>
            <a:ext cx="1564417" cy="106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7"/>
          <p:cNvSpPr>
            <a:spLocks noChangeArrowheads="1"/>
          </p:cNvSpPr>
          <p:nvPr/>
        </p:nvSpPr>
        <p:spPr bwMode="auto">
          <a:xfrm>
            <a:off x="4716016" y="929915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研发团队</a:t>
            </a:r>
          </a:p>
        </p:txBody>
      </p:sp>
      <p:sp>
        <p:nvSpPr>
          <p:cNvPr id="23" name="矩形 33"/>
          <p:cNvSpPr>
            <a:spLocks noChangeArrowheads="1"/>
          </p:cNvSpPr>
          <p:nvPr/>
        </p:nvSpPr>
        <p:spPr bwMode="auto">
          <a:xfrm>
            <a:off x="4716016" y="2398935"/>
            <a:ext cx="133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科研实力</a:t>
            </a:r>
          </a:p>
        </p:txBody>
      </p:sp>
      <p:pic>
        <p:nvPicPr>
          <p:cNvPr id="25" name="Picture 2" descr="E:\1-photo\3-公司照片\奖项\国家企业技术中心-新时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82" y="1565614"/>
            <a:ext cx="1564417" cy="106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597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393" grpId="0"/>
      <p:bldP spid="22538" grpId="0"/>
      <p:bldP spid="16396" grpId="0"/>
      <p:bldP spid="22541" grpId="0"/>
      <p:bldP spid="16399" grpId="0"/>
      <p:bldP spid="22544" grpId="0"/>
      <p:bldP spid="27" grpId="0"/>
      <p:bldP spid="29" grpId="0"/>
      <p:bldP spid="30" grpId="0"/>
      <p:bldP spid="31" grpId="0"/>
      <p:bldGraphic spid="7" grpId="0">
        <p:bldAsOne/>
      </p:bldGraphic>
      <p:bldP spid="8" grpId="0"/>
      <p:bldP spid="9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组合 5"/>
          <p:cNvGrpSpPr/>
          <p:nvPr/>
        </p:nvGrpSpPr>
        <p:grpSpPr bwMode="auto">
          <a:xfrm>
            <a:off x="573906" y="1192707"/>
            <a:ext cx="1510170" cy="1036508"/>
            <a:chOff x="673944" y="1452641"/>
            <a:chExt cx="1613893" cy="1106488"/>
          </a:xfrm>
        </p:grpSpPr>
        <p:grpSp>
          <p:nvGrpSpPr>
            <p:cNvPr id="37909" name="组合 18"/>
            <p:cNvGrpSpPr/>
            <p:nvPr/>
          </p:nvGrpSpPr>
          <p:grpSpPr bwMode="auto">
            <a:xfrm>
              <a:off x="1480842" y="1995769"/>
              <a:ext cx="806995" cy="483495"/>
              <a:chOff x="5272120" y="1772816"/>
              <a:chExt cx="4738501" cy="1881274"/>
            </a:xfrm>
          </p:grpSpPr>
          <p:pic>
            <p:nvPicPr>
              <p:cNvPr id="379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2120" y="1772816"/>
                <a:ext cx="3744416" cy="1881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12"/>
              <p:cNvSpPr txBox="1"/>
              <p:nvPr/>
            </p:nvSpPr>
            <p:spPr>
              <a:xfrm rot="21405205">
                <a:off x="6876683" y="2120877"/>
                <a:ext cx="3133938" cy="7820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375" b="1" i="1" dirty="0">
                    <a:solidFill>
                      <a:schemeClr val="accent6"/>
                    </a:solidFill>
                  </a:rPr>
                  <a:t>STEP</a:t>
                </a:r>
                <a:endParaRPr lang="zh-CN" altLang="en-US" sz="375" b="1" i="1" dirty="0">
                  <a:solidFill>
                    <a:schemeClr val="accent6"/>
                  </a:solidFill>
                </a:endParaRPr>
              </a:p>
            </p:txBody>
          </p:sp>
        </p:grpSp>
        <p:pic>
          <p:nvPicPr>
            <p:cNvPr id="37910" name="图片 9" descr="屏幕剪辑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944" y="1452641"/>
              <a:ext cx="609517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右箭头 10"/>
            <p:cNvSpPr/>
            <p:nvPr/>
          </p:nvSpPr>
          <p:spPr bwMode="auto">
            <a:xfrm>
              <a:off x="1313571" y="2112725"/>
              <a:ext cx="127078" cy="131171"/>
            </a:xfrm>
            <a:prstGeom prst="rightArrow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51435" tIns="25718" rIns="51435" bIns="25718"/>
            <a:lstStyle/>
            <a:p>
              <a:pPr defTabSz="514350">
                <a:defRPr/>
              </a:pPr>
              <a:endParaRPr lang="zh-CN" altLang="en-US" sz="1015"/>
            </a:p>
          </p:txBody>
        </p:sp>
      </p:grpSp>
      <p:sp>
        <p:nvSpPr>
          <p:cNvPr id="11" name="矩形 10"/>
          <p:cNvSpPr/>
          <p:nvPr/>
        </p:nvSpPr>
        <p:spPr>
          <a:xfrm>
            <a:off x="2267744" y="1533169"/>
            <a:ext cx="117211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1100" b="1" noProof="1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驱控一体化技术</a:t>
            </a:r>
            <a:endParaRPr lang="zh-CN" altLang="zh-CN" sz="1100" b="1" dirty="0">
              <a:solidFill>
                <a:srgbClr val="006A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53802" y="2746417"/>
            <a:ext cx="10983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050" b="1" noProof="1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机器人</a:t>
            </a:r>
            <a:r>
              <a:rPr lang="en-US" altLang="zh-CN" sz="1050" b="1" noProof="1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IOT</a:t>
            </a:r>
            <a:r>
              <a:rPr lang="zh-CN" altLang="en-US" sz="1050" b="1" noProof="1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平台</a:t>
            </a:r>
          </a:p>
        </p:txBody>
      </p:sp>
      <p:pic>
        <p:nvPicPr>
          <p:cNvPr id="37895" name="图片 17" descr="屏幕剪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1" y="2405941"/>
            <a:ext cx="2356287" cy="81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8"/>
          <p:cNvSpPr txBox="1"/>
          <p:nvPr/>
        </p:nvSpPr>
        <p:spPr>
          <a:xfrm>
            <a:off x="6306058" y="2682077"/>
            <a:ext cx="1522097" cy="2616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高级码垛应用系统</a:t>
            </a:r>
            <a:endParaRPr lang="zh-CN" altLang="zh-CN" sz="1100" b="1" dirty="0">
              <a:solidFill>
                <a:srgbClr val="006A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7898" name="图片 14" descr="屏幕剪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50" y="2416175"/>
            <a:ext cx="11033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8"/>
          <p:cNvSpPr txBox="1"/>
          <p:nvPr/>
        </p:nvSpPr>
        <p:spPr>
          <a:xfrm>
            <a:off x="6300192" y="3820264"/>
            <a:ext cx="1728192" cy="2616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zh-CN" altLang="zh-CN" sz="11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工艺库建立与在线更新</a:t>
            </a:r>
          </a:p>
        </p:txBody>
      </p:sp>
      <p:pic>
        <p:nvPicPr>
          <p:cNvPr id="37901" name="图片 20" descr="屏幕剪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3560763"/>
            <a:ext cx="12620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8"/>
          <p:cNvSpPr txBox="1"/>
          <p:nvPr/>
        </p:nvSpPr>
        <p:spPr>
          <a:xfrm>
            <a:off x="6300192" y="1487281"/>
            <a:ext cx="2232248" cy="3462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zh-CN" sz="11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工艺规划仿真与离线编程技术</a:t>
            </a:r>
            <a:endParaRPr lang="zh-CN" altLang="en-US" sz="1100" b="1" dirty="0">
              <a:solidFill>
                <a:srgbClr val="006A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7904" name="图片 11" descr="屏幕剪辑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38" y="1261747"/>
            <a:ext cx="110013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8"/>
          <p:cNvSpPr txBox="1"/>
          <p:nvPr/>
        </p:nvSpPr>
        <p:spPr>
          <a:xfrm>
            <a:off x="1994195" y="3740011"/>
            <a:ext cx="1108075" cy="3163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zh-CN" sz="1100" b="1" dirty="0">
                <a:solidFill>
                  <a:srgbClr val="006A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人机协同技术</a:t>
            </a:r>
          </a:p>
        </p:txBody>
      </p:sp>
      <p:graphicFrame>
        <p:nvGraphicFramePr>
          <p:cNvPr id="37907" name="对象 15"/>
          <p:cNvGraphicFramePr>
            <a:graphicFrameLocks noChangeAspect="1"/>
          </p:cNvGraphicFramePr>
          <p:nvPr/>
        </p:nvGraphicFramePr>
        <p:xfrm>
          <a:off x="1187624" y="3458245"/>
          <a:ext cx="6651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Visio" r:id="rId9" imgW="2311050" imgH="3084170" progId="">
                  <p:embed/>
                </p:oleObj>
              </mc:Choice>
              <mc:Fallback>
                <p:oleObj name="Visio" r:id="rId9" imgW="2311050" imgH="30841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2568"/>
                      <a:stretch>
                        <a:fillRect/>
                      </a:stretch>
                    </p:blipFill>
                    <p:spPr bwMode="auto">
                      <a:xfrm>
                        <a:off x="1187624" y="3458245"/>
                        <a:ext cx="665163" cy="1201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23528" y="505004"/>
            <a:ext cx="8712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创新驱动</a:t>
            </a:r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：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全面掌握工业机器人核心技术，践行中国制造2025国家战略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只有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将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企业前途与国家意志、民族愿景紧密结合，顺应时代变化趋势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，才能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将企业社会责任更有效地落到实处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600" b="1" noProof="1">
              <a:latin typeface="微软雅黑" panose="020B0503020204020204" pitchFamily="34" charset="-122"/>
              <a:ea typeface="微软雅黑" panose="020B0503020204020204" pitchFamily="34" charset="-122"/>
              <a:sym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9816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2" grpId="0"/>
      <p:bldP spid="25" grpId="0"/>
      <p:bldP spid="30" grpId="0"/>
      <p:bldP spid="3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04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2561555" y="1250951"/>
            <a:ext cx="33575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"/>
          <p:cNvSpPr txBox="1"/>
          <p:nvPr/>
        </p:nvSpPr>
        <p:spPr>
          <a:xfrm>
            <a:off x="755576" y="771550"/>
            <a:ext cx="61778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自主研发智能系统和关键部件占机器人整机价值约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8" name="TextBox 19"/>
          <p:cNvSpPr txBox="1">
            <a:spLocks noChangeArrowheads="1"/>
          </p:cNvSpPr>
          <p:nvPr/>
        </p:nvSpPr>
        <p:spPr bwMode="auto">
          <a:xfrm>
            <a:off x="5973664" y="3589878"/>
            <a:ext cx="1979612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630" indent="-2146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动力学仿真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结构强度仿真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振动分析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9" name="TextBox 20"/>
          <p:cNvSpPr txBox="1">
            <a:spLocks noChangeArrowheads="1"/>
          </p:cNvSpPr>
          <p:nvPr/>
        </p:nvSpPr>
        <p:spPr bwMode="auto">
          <a:xfrm>
            <a:off x="5973664" y="1286405"/>
            <a:ext cx="2448693" cy="184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14630" indent="-2146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人机交互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- 2D/3D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机器人解释器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行业软件功能包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多轴机器人运动学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动力学建模技术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高阶平滑机器人轨迹规划技术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机器人力矩前馈技术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机器人碰撞检测技术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630" name="TextBox 21"/>
          <p:cNvSpPr txBox="1">
            <a:spLocks noChangeArrowheads="1"/>
          </p:cNvSpPr>
          <p:nvPr/>
        </p:nvSpPr>
        <p:spPr bwMode="auto">
          <a:xfrm>
            <a:off x="1259632" y="3509858"/>
            <a:ext cx="1600200" cy="116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630" indent="-2146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矢量控制技术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能量回馈技术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振动抑制技术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EtherCAT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总线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59632" y="1275606"/>
            <a:ext cx="1584176" cy="14446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60655" indent="-1606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X86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架构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60655" indent="-1606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DC/DC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60655" indent="-1606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EtherCAT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串口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以太网通信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60655" indent="-16065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CAN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总线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89" name="矩形 12"/>
          <p:cNvSpPr>
            <a:spLocks noChangeArrowheads="1"/>
          </p:cNvSpPr>
          <p:nvPr/>
        </p:nvSpPr>
        <p:spPr bwMode="auto">
          <a:xfrm>
            <a:off x="4669810" y="3581400"/>
            <a:ext cx="800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机械本体</a:t>
            </a:r>
          </a:p>
        </p:txBody>
      </p:sp>
      <p:sp>
        <p:nvSpPr>
          <p:cNvPr id="20490" name="矩形 13"/>
          <p:cNvSpPr>
            <a:spLocks noChangeArrowheads="1"/>
          </p:cNvSpPr>
          <p:nvPr/>
        </p:nvSpPr>
        <p:spPr bwMode="auto">
          <a:xfrm>
            <a:off x="3225131" y="3597275"/>
            <a:ext cx="800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伺服系统</a:t>
            </a:r>
          </a:p>
        </p:txBody>
      </p:sp>
      <p:sp>
        <p:nvSpPr>
          <p:cNvPr id="20491" name="矩形 6"/>
          <p:cNvSpPr>
            <a:spLocks noChangeArrowheads="1"/>
          </p:cNvSpPr>
          <p:nvPr/>
        </p:nvSpPr>
        <p:spPr bwMode="auto">
          <a:xfrm>
            <a:off x="3253706" y="1951038"/>
            <a:ext cx="8477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控制器</a:t>
            </a:r>
          </a:p>
        </p:txBody>
      </p:sp>
      <p:sp>
        <p:nvSpPr>
          <p:cNvPr id="20492" name="矩形 15"/>
          <p:cNvSpPr>
            <a:spLocks noChangeArrowheads="1"/>
          </p:cNvSpPr>
          <p:nvPr/>
        </p:nvSpPr>
        <p:spPr bwMode="auto">
          <a:xfrm>
            <a:off x="4605933" y="1976438"/>
            <a:ext cx="8002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软件系统</a:t>
            </a:r>
          </a:p>
        </p:txBody>
      </p:sp>
      <p:pic>
        <p:nvPicPr>
          <p:cNvPr id="26637" name="图片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31" y="2825750"/>
            <a:ext cx="5953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335202" y="505004"/>
            <a:ext cx="46688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创新驱动：</a:t>
            </a: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实现机器人关键部件自主化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628" grpId="0"/>
      <p:bldP spid="26629" grpId="0"/>
      <p:bldP spid="26630" grpId="0"/>
      <p:bldP spid="30" grpId="0"/>
      <p:bldP spid="20489" grpId="0"/>
      <p:bldP spid="20490" grpId="0"/>
      <p:bldP spid="20491" grpId="0"/>
      <p:bldP spid="2049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4"/>
          <p:cNvSpPr txBox="1"/>
          <p:nvPr/>
        </p:nvSpPr>
        <p:spPr>
          <a:xfrm>
            <a:off x="4343435" y="555526"/>
            <a:ext cx="4157655" cy="3163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100" b="1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1kg~210kg</a:t>
            </a:r>
            <a:r>
              <a:rPr lang="zh-CN" altLang="en-US" sz="1100" b="1" dirty="0">
                <a:ln w="11430"/>
                <a:latin typeface="微软雅黑" panose="020B0503020204020204" pitchFamily="34" charset="-122"/>
                <a:ea typeface="微软雅黑" panose="020B0503020204020204" pitchFamily="34" charset="-122"/>
              </a:rPr>
              <a:t>，高速、精准、稳定，部分机型国际领先</a:t>
            </a:r>
            <a:endParaRPr lang="zh-CN" altLang="en-US" sz="1100" b="1" dirty="0">
              <a:ln w="11430"/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9" name="TextBox 12"/>
          <p:cNvSpPr>
            <a:spLocks noChangeArrowheads="1"/>
          </p:cNvSpPr>
          <p:nvPr/>
        </p:nvSpPr>
        <p:spPr bwMode="auto">
          <a:xfrm>
            <a:off x="467544" y="2519125"/>
            <a:ext cx="85324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zh-CN" altLang="en-US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D</a:t>
            </a: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500E             SD700E               SA1400              SA1800                       SR20                    SR50E                    SP120</a:t>
            </a:r>
            <a:r>
              <a:rPr lang="en-US" altLang="zh-CN" sz="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        </a:t>
            </a: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zh-CN" altLang="en-US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R</a:t>
            </a: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165 </a:t>
            </a:r>
            <a:endParaRPr lang="zh-CN" altLang="en-US" sz="1000" b="1" dirty="0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10" name="TextBox 13"/>
          <p:cNvSpPr>
            <a:spLocks noChangeArrowheads="1"/>
          </p:cNvSpPr>
          <p:nvPr/>
        </p:nvSpPr>
        <p:spPr bwMode="auto">
          <a:xfrm>
            <a:off x="556890" y="4281249"/>
            <a:ext cx="20708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zh-CN" altLang="en-US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zh-CN" sz="1000" b="1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200                        SR210</a:t>
            </a:r>
            <a:endParaRPr lang="zh-CN" altLang="en-US" sz="1000" b="1" dirty="0">
              <a:solidFill>
                <a:srgbClr val="000000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655" name="图片 15" descr="SA1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81804"/>
            <a:ext cx="861742" cy="111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F:\6 公司对外宣传资料\1 照片\新时达机器人-机型图\SD50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9836"/>
            <a:ext cx="377492" cy="6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" descr="F:\6 公司对外宣传资料\1 照片\新时达机器人-机型图\SD700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97827"/>
            <a:ext cx="618814" cy="75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7" descr="C:\Users\Administrator\Desktop\机器人修图PNG-20160721\SA1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81804"/>
            <a:ext cx="546108" cy="109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5" descr="C:\Users\Administrator\Desktop\机器人修图PNG-20160721\SR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93772"/>
            <a:ext cx="864096" cy="139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8" descr="C:\Users\Administrator\Desktop\机器人修图PNG-20160721\SR50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80541"/>
            <a:ext cx="936104" cy="144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1" descr="C:\Users\Administrator\Desktop\机器人修图PNG-20160721\SP120-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05469"/>
            <a:ext cx="1569800" cy="160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9" descr="C:\Users\Administrator\Desktop\机器人修图PNG-20160721\SR16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630" y="987574"/>
            <a:ext cx="1106858" cy="156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2" descr="C:\Users\Administrator\Desktop\机器人修图PNG-20160721\SP200-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7" y="2928603"/>
            <a:ext cx="1374751" cy="14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9" descr="C:\Users\Administrator\Desktop\机器人修图PNG-20160721\SR16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7774"/>
            <a:ext cx="1080120" cy="15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" descr="C:\Users\Administrator\Desktop\机器人-PPT修改内容\附件2-P29\AR321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76" y="3467631"/>
            <a:ext cx="620797" cy="63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3" descr="C:\Users\Administrator\Desktop\机器人-PPT修改内容\附件2-P29\AR421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65" y="3480579"/>
            <a:ext cx="571686" cy="66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4" descr="C:\Users\Administrator\Desktop\机器人-PPT修改内容\附件2-P29\AR521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76" y="3464391"/>
            <a:ext cx="701968" cy="62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5" descr="C:\Users\Administrator\Desktop\机器人-PPT修改内容\附件2-P29\AR6520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42" y="3408749"/>
            <a:ext cx="656078" cy="69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6" descr="C:\Users\Administrator\Desktop\机器人-PPT修改内容\附件2-P29\AR722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75" y="3372617"/>
            <a:ext cx="695588" cy="7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 descr="C:\Users\Administrator\Desktop\机器人-PPT修改内容\附件2-P29\AR852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991" y="3385172"/>
            <a:ext cx="713020" cy="73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TextBox 54"/>
          <p:cNvSpPr txBox="1">
            <a:spLocks noChangeArrowheads="1"/>
          </p:cNvSpPr>
          <p:nvPr/>
        </p:nvSpPr>
        <p:spPr bwMode="auto">
          <a:xfrm>
            <a:off x="2987824" y="4281249"/>
            <a:ext cx="59766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000" b="1" dirty="0">
                <a:ea typeface="微软雅黑" panose="020B0503020204020204" pitchFamily="34" charset="-122"/>
                <a:cs typeface="Arial" panose="020B0604020202020204" pitchFamily="34" charset="0"/>
              </a:rPr>
              <a:t>    AR3215              AR4215                AR5215               AR6520              AR7520               AR8520  </a:t>
            </a:r>
            <a:endParaRPr lang="zh-CN" altLang="en-US" sz="10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395536" y="555526"/>
            <a:ext cx="3887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创新驱动：实现机器人产品系列化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509" grpId="0"/>
      <p:bldP spid="21510" grpId="0"/>
      <p:bldP spid="21527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文本框 91"/>
          <p:cNvSpPr txBox="1"/>
          <p:nvPr/>
        </p:nvSpPr>
        <p:spPr>
          <a:xfrm>
            <a:off x="323528" y="555526"/>
            <a:ext cx="4574830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华文中宋" panose="02010600040101010101" pitchFamily="2" charset="-122"/>
              </a:rPr>
              <a:t>发展成果：形成智能制造全产业链布局</a:t>
            </a:r>
            <a:endParaRPr lang="zh-CN" altLang="en-US" sz="1600" b="1" noProof="1">
              <a:latin typeface="微软雅黑" panose="020B0503020204020204" pitchFamily="34" charset="-122"/>
              <a:ea typeface="微软雅黑" panose="020B0503020204020204" pitchFamily="34" charset="-122"/>
              <a:sym typeface="华文中宋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5536" y="3435846"/>
            <a:ext cx="8460000" cy="1296144"/>
          </a:xfrm>
          <a:prstGeom prst="rect">
            <a:avLst/>
          </a:prstGeom>
          <a:solidFill>
            <a:srgbClr val="0E2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7574"/>
            <a:ext cx="8568952" cy="2592288"/>
          </a:xfrm>
          <a:prstGeom prst="rect">
            <a:avLst/>
          </a:prstGeom>
        </p:spPr>
      </p:pic>
      <p:sp>
        <p:nvSpPr>
          <p:cNvPr id="38" name="Text Box 10"/>
          <p:cNvSpPr>
            <a:spLocks noChangeArrowheads="1"/>
          </p:cNvSpPr>
          <p:nvPr/>
        </p:nvSpPr>
        <p:spPr bwMode="auto">
          <a:xfrm>
            <a:off x="1043608" y="1697668"/>
            <a:ext cx="1440160" cy="3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183" tIns="30592" rIns="61183" bIns="30592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关键部件</a:t>
            </a:r>
            <a:endParaRPr lang="zh-CN" altLang="en-US" sz="2000" dirty="0">
              <a:solidFill>
                <a:srgbClr val="1378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 Box 10"/>
          <p:cNvSpPr>
            <a:spLocks noChangeArrowheads="1"/>
          </p:cNvSpPr>
          <p:nvPr/>
        </p:nvSpPr>
        <p:spPr bwMode="auto">
          <a:xfrm>
            <a:off x="4053543" y="1697668"/>
            <a:ext cx="1728192" cy="3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183" tIns="30592" rIns="61183" bIns="30592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机器人本体</a:t>
            </a:r>
            <a:endParaRPr lang="zh-CN" altLang="en-US" sz="2000" dirty="0">
              <a:solidFill>
                <a:srgbClr val="1378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Box 10"/>
          <p:cNvSpPr>
            <a:spLocks noChangeArrowheads="1"/>
          </p:cNvSpPr>
          <p:nvPr/>
        </p:nvSpPr>
        <p:spPr bwMode="auto">
          <a:xfrm>
            <a:off x="7020272" y="1728446"/>
            <a:ext cx="1728192" cy="30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183" tIns="30592" rIns="61183" bIns="30592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工程应用</a:t>
            </a:r>
            <a:endParaRPr lang="zh-CN" altLang="en-US" sz="2000" dirty="0">
              <a:solidFill>
                <a:srgbClr val="1378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" name="图片 11" descr="屏幕剪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71750"/>
            <a:ext cx="81067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1457808" y="3075806"/>
            <a:ext cx="1386000" cy="262800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</a:t>
            </a:r>
            <a:endParaRPr lang="zh-CN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AutoShape 5"/>
          <p:cNvSpPr>
            <a:spLocks noChangeArrowheads="1"/>
          </p:cNvSpPr>
          <p:nvPr/>
        </p:nvSpPr>
        <p:spPr bwMode="auto">
          <a:xfrm>
            <a:off x="1457808" y="2788100"/>
            <a:ext cx="1386000" cy="262800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伺服驱动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1459235" y="2499742"/>
            <a:ext cx="1384573" cy="263452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软件系统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4283968" y="2931790"/>
            <a:ext cx="1782000" cy="262800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垂直多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关节机器人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4283968" y="2643758"/>
            <a:ext cx="1782000" cy="262800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水平多关节机器人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7" name="Picture 4" descr="C:\Users\Administrator\Desktop\机器人-PPT修改内容\附件2-P29\AR52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711" y="2715766"/>
            <a:ext cx="48824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 descr="C:\Users\Administrator\Desktop\机器人修图PNG-20160721\SR1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43" y="2582324"/>
            <a:ext cx="376388" cy="5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308304" y="2513462"/>
            <a:ext cx="1384573" cy="263452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智能制造方案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0" name="AutoShape 5"/>
          <p:cNvSpPr>
            <a:spLocks noChangeArrowheads="1"/>
          </p:cNvSpPr>
          <p:nvPr/>
        </p:nvSpPr>
        <p:spPr bwMode="auto">
          <a:xfrm>
            <a:off x="7308304" y="2806924"/>
            <a:ext cx="1384573" cy="263452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自动化、信息化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7308304" y="3100386"/>
            <a:ext cx="1384573" cy="263452"/>
          </a:xfrm>
          <a:prstGeom prst="chevron">
            <a:avLst>
              <a:gd name="adj" fmla="val 12335"/>
            </a:avLst>
          </a:prstGeom>
          <a:solidFill>
            <a:srgbClr val="0E2E74"/>
          </a:solidFill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工程实施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燕尾形 51"/>
          <p:cNvSpPr/>
          <p:nvPr/>
        </p:nvSpPr>
        <p:spPr>
          <a:xfrm>
            <a:off x="827584" y="1693062"/>
            <a:ext cx="288032" cy="28803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燕尾形 52"/>
          <p:cNvSpPr/>
          <p:nvPr/>
        </p:nvSpPr>
        <p:spPr>
          <a:xfrm>
            <a:off x="3851920" y="1707654"/>
            <a:ext cx="288032" cy="28803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15766"/>
            <a:ext cx="648072" cy="432048"/>
          </a:xfrm>
          <a:prstGeom prst="rect">
            <a:avLst/>
          </a:prstGeom>
        </p:spPr>
      </p:pic>
      <p:cxnSp>
        <p:nvCxnSpPr>
          <p:cNvPr id="55" name="直接连接符 54"/>
          <p:cNvCxnSpPr/>
          <p:nvPr/>
        </p:nvCxnSpPr>
        <p:spPr>
          <a:xfrm>
            <a:off x="3059832" y="3867894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6300192" y="3867894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1025760" y="3846350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新时达运控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1025760" y="4029961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众为兴技术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9" name="AutoShape 5"/>
          <p:cNvSpPr>
            <a:spLocks noChangeArrowheads="1"/>
          </p:cNvSpPr>
          <p:nvPr/>
        </p:nvSpPr>
        <p:spPr bwMode="auto">
          <a:xfrm>
            <a:off x="1025760" y="4213572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会通科技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1025760" y="4397182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之山智控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等腰三角形 60"/>
          <p:cNvSpPr/>
          <p:nvPr/>
        </p:nvSpPr>
        <p:spPr>
          <a:xfrm>
            <a:off x="1629470" y="3687874"/>
            <a:ext cx="178580" cy="153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3870120" y="4037142"/>
            <a:ext cx="1782000" cy="262800"/>
          </a:xfrm>
          <a:prstGeom prst="chevron">
            <a:avLst>
              <a:gd name="adj" fmla="val 12335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新时达机器人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auto">
          <a:xfrm>
            <a:off x="3870120" y="4227934"/>
            <a:ext cx="1782000" cy="262800"/>
          </a:xfrm>
          <a:prstGeom prst="chevron">
            <a:avLst>
              <a:gd name="adj" fmla="val 12335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众为兴技术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等腰三角形 63"/>
          <p:cNvSpPr/>
          <p:nvPr/>
        </p:nvSpPr>
        <p:spPr>
          <a:xfrm>
            <a:off x="4644008" y="3795886"/>
            <a:ext cx="178580" cy="153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AutoShape 5"/>
          <p:cNvSpPr>
            <a:spLocks noChangeArrowheads="1"/>
          </p:cNvSpPr>
          <p:nvPr/>
        </p:nvSpPr>
        <p:spPr bwMode="auto">
          <a:xfrm>
            <a:off x="7020272" y="4037142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晓奥享荣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7020272" y="4227934"/>
            <a:ext cx="1386000" cy="262800"/>
          </a:xfrm>
          <a:prstGeom prst="chevron">
            <a:avLst>
              <a:gd name="adj" fmla="val 17988"/>
            </a:avLst>
          </a:prstGeom>
          <a:noFill/>
          <a:ln>
            <a:noFill/>
          </a:ln>
        </p:spPr>
        <p:txBody>
          <a:bodyPr wrap="none" lIns="61183" tIns="30592" rIns="61183" bIns="30592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明鑫智能（参股）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8" name="等腰三角形 67"/>
          <p:cNvSpPr/>
          <p:nvPr/>
        </p:nvSpPr>
        <p:spPr>
          <a:xfrm>
            <a:off x="7596336" y="3795886"/>
            <a:ext cx="178580" cy="15394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燕尾形 34"/>
          <p:cNvSpPr/>
          <p:nvPr/>
        </p:nvSpPr>
        <p:spPr>
          <a:xfrm>
            <a:off x="6948264" y="1707654"/>
            <a:ext cx="288032" cy="28803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8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36" grpId="0" animBg="1"/>
      <p:bldP spid="38" grpId="0"/>
      <p:bldP spid="39" grpId="0"/>
      <p:bldP spid="40" grpId="0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7" grpId="0"/>
      <p:bldP spid="58" grpId="0"/>
      <p:bldP spid="59" grpId="0"/>
      <p:bldP spid="60" grpId="0"/>
      <p:bldP spid="61" grpId="0" animBg="1"/>
      <p:bldP spid="62" grpId="0"/>
      <p:bldP spid="63" grpId="0"/>
      <p:bldP spid="64" grpId="0" animBg="1"/>
      <p:bldP spid="65" grpId="0"/>
      <p:bldP spid="66" grpId="0"/>
      <p:bldP spid="68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1604" y="4384318"/>
            <a:ext cx="10841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金属加工行业</a:t>
            </a:r>
          </a:p>
        </p:txBody>
      </p:sp>
      <p:sp>
        <p:nvSpPr>
          <p:cNvPr id="9" name="矩形 8"/>
          <p:cNvSpPr/>
          <p:nvPr/>
        </p:nvSpPr>
        <p:spPr>
          <a:xfrm>
            <a:off x="6944213" y="2613561"/>
            <a:ext cx="7961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汽车行业</a:t>
            </a:r>
          </a:p>
        </p:txBody>
      </p:sp>
      <p:sp>
        <p:nvSpPr>
          <p:cNvPr id="10" name="矩形 9"/>
          <p:cNvSpPr/>
          <p:nvPr/>
        </p:nvSpPr>
        <p:spPr>
          <a:xfrm>
            <a:off x="4347432" y="2594511"/>
            <a:ext cx="8006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电梯行业</a:t>
            </a:r>
          </a:p>
        </p:txBody>
      </p:sp>
      <p:sp>
        <p:nvSpPr>
          <p:cNvPr id="12" name="矩形 11"/>
          <p:cNvSpPr/>
          <p:nvPr/>
        </p:nvSpPr>
        <p:spPr>
          <a:xfrm>
            <a:off x="4406190" y="4393843"/>
            <a:ext cx="8138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家电行业</a:t>
            </a:r>
          </a:p>
        </p:txBody>
      </p:sp>
      <p:sp>
        <p:nvSpPr>
          <p:cNvPr id="13" name="矩形 12"/>
          <p:cNvSpPr/>
          <p:nvPr/>
        </p:nvSpPr>
        <p:spPr>
          <a:xfrm>
            <a:off x="1615621" y="2600861"/>
            <a:ext cx="6521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3C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</a:p>
        </p:txBody>
      </p:sp>
      <p:pic>
        <p:nvPicPr>
          <p:cNvPr id="29703" name="Picture 12" descr="C:\Users\danglb\Desktop\新时达机器人在汽车疲劳检测应用_201708301551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16" y="1064111"/>
            <a:ext cx="2133872" cy="149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图片 20" descr="机器人案例20161026.mp4_149077046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24" y="1064111"/>
            <a:ext cx="2149797" cy="14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 descr="C:\Users\danglb\Desktop\盐城感恩机械-20170818_201708301701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3" y="1064111"/>
            <a:ext cx="2209955" cy="14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6800197" y="4363680"/>
            <a:ext cx="10841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食品加工行业</a:t>
            </a:r>
          </a:p>
        </p:txBody>
      </p:sp>
      <p:pic>
        <p:nvPicPr>
          <p:cNvPr id="29707" name="Picture 2" descr="C:\Users\danglb\Desktop\机器人案例20161026_201708301652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33" y="2887330"/>
            <a:ext cx="2167489" cy="14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图片 21" descr="机器人案例20161026.mp4_149077022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37" y="2887330"/>
            <a:ext cx="2149796" cy="14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图片 22" descr="机器人案例20161026.mp4_1490769958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66" y="2892092"/>
            <a:ext cx="2140950" cy="139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323528" y="505004"/>
            <a:ext cx="3887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创新驱动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：机器人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行业介绍</a:t>
            </a:r>
            <a:endParaRPr lang="zh-CN" altLang="en-US" sz="1600" b="1" dirty="0">
              <a:solidFill>
                <a:srgbClr val="000000"/>
              </a:solidFill>
              <a:sym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4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1291</Words>
  <Application>Microsoft Office PowerPoint</Application>
  <PresentationFormat>全屏显示(16:9)</PresentationFormat>
  <Paragraphs>220</Paragraphs>
  <Slides>18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0" baseType="lpstr">
      <vt:lpstr>主题4</vt:lpstr>
      <vt:lpstr>Visio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STEP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詹秀文</dc:creator>
  <cp:lastModifiedBy>詹秀文</cp:lastModifiedBy>
  <cp:revision>541</cp:revision>
  <dcterms:created xsi:type="dcterms:W3CDTF">2011-07-26T10:54:00Z</dcterms:created>
  <dcterms:modified xsi:type="dcterms:W3CDTF">2018-06-11T05:43:54Z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