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15"/>
  </p:notesMasterIdLst>
  <p:handoutMasterIdLst>
    <p:handoutMasterId r:id="rId16"/>
  </p:handoutMasterIdLst>
  <p:sldIdLst>
    <p:sldId id="323" r:id="rId2"/>
    <p:sldId id="326" r:id="rId3"/>
    <p:sldId id="353" r:id="rId4"/>
    <p:sldId id="354" r:id="rId5"/>
    <p:sldId id="358" r:id="rId6"/>
    <p:sldId id="348" r:id="rId7"/>
    <p:sldId id="350" r:id="rId8"/>
    <p:sldId id="349" r:id="rId9"/>
    <p:sldId id="351" r:id="rId10"/>
    <p:sldId id="359" r:id="rId11"/>
    <p:sldId id="360" r:id="rId12"/>
    <p:sldId id="357" r:id="rId13"/>
    <p:sldId id="307" r:id="rId14"/>
  </p:sldIdLst>
  <p:sldSz cx="9144000" cy="5145088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0">
          <p15:clr>
            <a:srgbClr val="A4A3A4"/>
          </p15:clr>
        </p15:guide>
        <p15:guide id="2" orient="horz" pos="1030">
          <p15:clr>
            <a:srgbClr val="A4A3A4"/>
          </p15:clr>
        </p15:guide>
        <p15:guide id="3" orient="horz" pos="1937">
          <p15:clr>
            <a:srgbClr val="A4A3A4"/>
          </p15:clr>
        </p15:guide>
        <p15:guide id="4" orient="horz" pos="440">
          <p15:clr>
            <a:srgbClr val="A4A3A4"/>
          </p15:clr>
        </p15:guide>
        <p15:guide id="5" orient="horz" pos="1756">
          <p15:clr>
            <a:srgbClr val="A4A3A4"/>
          </p15:clr>
        </p15:guide>
        <p15:guide id="6" orient="horz" pos="531">
          <p15:clr>
            <a:srgbClr val="A4A3A4"/>
          </p15:clr>
        </p15:guide>
        <p15:guide id="7" orient="horz" pos="1302">
          <p15:clr>
            <a:srgbClr val="A4A3A4"/>
          </p15:clr>
        </p15:guide>
        <p15:guide id="8" orient="horz" pos="1529">
          <p15:clr>
            <a:srgbClr val="A4A3A4"/>
          </p15:clr>
        </p15:guide>
        <p15:guide id="9" orient="horz" pos="2981">
          <p15:clr>
            <a:srgbClr val="A4A3A4"/>
          </p15:clr>
        </p15:guide>
        <p15:guide id="10" pos="5556">
          <p15:clr>
            <a:srgbClr val="A4A3A4"/>
          </p15:clr>
        </p15:guide>
        <p15:guide id="11" pos="4785">
          <p15:clr>
            <a:srgbClr val="A4A3A4"/>
          </p15:clr>
        </p15:guide>
        <p15:guide id="12" pos="204">
          <p15:clr>
            <a:srgbClr val="A4A3A4"/>
          </p15:clr>
        </p15:guide>
        <p15:guide id="13" pos="974">
          <p15:clr>
            <a:srgbClr val="A4A3A4"/>
          </p15:clr>
        </p15:guide>
        <p15:guide id="14" pos="885">
          <p15:clr>
            <a:srgbClr val="A4A3A4"/>
          </p15:clr>
        </p15:guide>
        <p15:guide id="15" orient="horz" pos="2572">
          <p15:clr>
            <a:srgbClr val="A4A3A4"/>
          </p15:clr>
        </p15:guide>
        <p15:guide id="16" orient="horz" pos="1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F60"/>
    <a:srgbClr val="C5C3C2"/>
    <a:srgbClr val="EA8900"/>
    <a:srgbClr val="0A62B1"/>
    <a:srgbClr val="65A04F"/>
    <a:srgbClr val="ACCBEB"/>
    <a:srgbClr val="0062B1"/>
    <a:srgbClr val="BFD8B5"/>
    <a:srgbClr val="EFCF9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1" autoAdjust="0"/>
    <p:restoredTop sz="50000" autoAdjust="0"/>
  </p:normalViewPr>
  <p:slideViewPr>
    <p:cSldViewPr snapToObjects="1">
      <p:cViewPr varScale="1">
        <p:scale>
          <a:sx n="98" d="100"/>
          <a:sy n="98" d="100"/>
        </p:scale>
        <p:origin x="678" y="84"/>
      </p:cViewPr>
      <p:guideLst>
        <p:guide orient="horz" pos="2890"/>
        <p:guide orient="horz" pos="1030"/>
        <p:guide orient="horz" pos="1937"/>
        <p:guide orient="horz" pos="440"/>
        <p:guide orient="horz" pos="1756"/>
        <p:guide orient="horz" pos="531"/>
        <p:guide orient="horz" pos="1302"/>
        <p:guide orient="horz" pos="1529"/>
        <p:guide orient="horz" pos="2981"/>
        <p:guide pos="5556"/>
        <p:guide pos="4785"/>
        <p:guide pos="204"/>
        <p:guide pos="974"/>
        <p:guide pos="885"/>
        <p:guide orient="horz" pos="2572"/>
        <p:guide orient="horz" pos="1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4" d="100"/>
          <a:sy n="54" d="100"/>
        </p:scale>
        <p:origin x="-2583" y="-5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3032F-C2E4-4037-BC5E-050D81D2934F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2CA84-77A1-46E1-BE8A-B6BEBCCF28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445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en-US" altLang="zh-CN" noProof="0" smtClean="0"/>
          </a:p>
          <a:p>
            <a:pPr lvl="1"/>
            <a:r>
              <a:rPr lang="zh-CN" altLang="en-US" noProof="0" smtClean="0"/>
              <a:t>第二级</a:t>
            </a:r>
            <a:endParaRPr lang="en-US" altLang="zh-CN" noProof="0" smtClean="0"/>
          </a:p>
          <a:p>
            <a:pPr lvl="2"/>
            <a:r>
              <a:rPr lang="zh-CN" altLang="en-US" noProof="0" smtClean="0"/>
              <a:t>第三级</a:t>
            </a:r>
            <a:endParaRPr lang="en-US" altLang="zh-CN" noProof="0" smtClean="0"/>
          </a:p>
          <a:p>
            <a:pPr lvl="3"/>
            <a:r>
              <a:rPr lang="zh-CN" altLang="en-US" noProof="0" smtClean="0"/>
              <a:t>第四级</a:t>
            </a:r>
            <a:endParaRPr lang="en-US" altLang="zh-CN" noProof="0" smtClean="0"/>
          </a:p>
          <a:p>
            <a:pPr lvl="4"/>
            <a:r>
              <a:rPr lang="zh-CN" altLang="en-US" noProof="0" smtClean="0"/>
              <a:t>第五级</a:t>
            </a:r>
            <a:endParaRPr lang="en-US" altLang="zh-CN" noProof="0" smtClean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0A4FD0-0C16-4DD2-9C0D-C299D9D9A31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084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宋体" pitchFamily="33" charset="-122"/>
        <a:cs typeface="宋体" pitchFamily="33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宋体" pitchFamily="33" charset="-122"/>
        <a:cs typeface="宋体" pitchFamily="33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宋体" pitchFamily="33" charset="-122"/>
        <a:cs typeface="宋体" pitchFamily="33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宋体" pitchFamily="33" charset="-122"/>
        <a:cs typeface="宋体" pitchFamily="33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宋体" pitchFamily="33" charset="-122"/>
        <a:cs typeface="宋体" pitchFamily="33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336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376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复星医药医院用处方药的销售收入位列全国第</a:t>
            </a:r>
            <a:r>
              <a:rPr lang="en-US" altLang="zh-CN" dirty="0" smtClean="0"/>
              <a:t>7</a:t>
            </a:r>
            <a:r>
              <a:rPr lang="zh-CN" altLang="en-US" smtClean="0"/>
              <a:t>（含跨国企业），排名情况：辉瑞、扬子江、阿斯利康、恒瑞、齐鲁、赛诺菲、复星医药。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061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zh-CN" altLang="en-US" sz="1200" dirty="0" smtClean="0">
                <a:solidFill>
                  <a:srgbClr val="0062B1"/>
                </a:solidFill>
                <a:latin typeface="华文细黑" charset="0"/>
                <a:ea typeface="华文细黑" charset="0"/>
                <a:cs typeface="华文细黑" charset="0"/>
              </a:rPr>
              <a:t>财务报告反映的是企业经营的成果、经济效益的成绩，而社会责任报告则是反映企业与社会的和谐共处，是企业可持续发展的各个方面。</a:t>
            </a:r>
            <a:endParaRPr lang="en-US" altLang="zh-CN" sz="1200" dirty="0" smtClean="0">
              <a:solidFill>
                <a:srgbClr val="0062B1"/>
              </a:solidFill>
              <a:latin typeface="华文细黑" charset="0"/>
              <a:ea typeface="华文细黑" charset="0"/>
              <a:cs typeface="华文细黑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745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数据来源：复星医药</a:t>
            </a:r>
            <a:r>
              <a:rPr lang="en-US" altLang="zh-CN" dirty="0" smtClean="0"/>
              <a:t>2017</a:t>
            </a:r>
            <a:r>
              <a:rPr lang="zh-CN" altLang="en-US" dirty="0" smtClean="0"/>
              <a:t>年中报（</a:t>
            </a:r>
            <a:r>
              <a:rPr lang="en-US" altLang="zh-CN" dirty="0" smtClean="0"/>
              <a:t>P22</a:t>
            </a:r>
            <a:r>
              <a:rPr lang="zh-CN" altLang="en-US" dirty="0" smtClean="0"/>
              <a:t>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58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15C31-8A05-414D-B492-727E98C76E41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245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A4FD0-0C16-4DD2-9C0D-C299D9D9A31E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690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（制药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1708448"/>
            <a:ext cx="4680198" cy="100811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  <a:lvl3pPr marL="454025" indent="0">
              <a:buNone/>
              <a:defRPr/>
            </a:lvl3pPr>
            <a:lvl4pPr marL="622300" indent="0">
              <a:buNone/>
              <a:defRPr/>
            </a:lvl4pPr>
          </a:lstStyle>
          <a:p>
            <a:pPr lvl="0"/>
            <a:r>
              <a:rPr kumimoji="1" lang="zh-CN" altLang="en-US" dirty="0" smtClean="0"/>
              <a:t>单击此处编辑标题文本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860576"/>
            <a:ext cx="4680520" cy="72008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  <a:lvl3pPr marL="454025" indent="0">
              <a:buNone/>
              <a:defRPr/>
            </a:lvl3pPr>
          </a:lstStyle>
          <a:p>
            <a:pPr lvl="0"/>
            <a:r>
              <a:rPr kumimoji="1" lang="zh-CN" altLang="en-US" dirty="0" smtClean="0"/>
              <a:t>作者：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3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79512" y="628328"/>
            <a:ext cx="8784976" cy="217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83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pct25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/>
          <p:cNvSpPr>
            <a:spLocks noGrp="1"/>
          </p:cNvSpPr>
          <p:nvPr>
            <p:ph type="sldNum" sz="quarter" idx="10"/>
          </p:nvPr>
        </p:nvSpPr>
        <p:spPr>
          <a:xfrm>
            <a:off x="0" y="4732784"/>
            <a:ext cx="700088" cy="357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B159CF-270B-40DC-8444-D4AC8C45D8A2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323850" y="124272"/>
            <a:ext cx="8496300" cy="574228"/>
          </a:xfrm>
        </p:spPr>
        <p:txBody>
          <a:bodyPr/>
          <a:lstStyle>
            <a:lvl1pPr>
              <a:defRPr sz="2800"/>
            </a:lvl1pPr>
          </a:lstStyle>
          <a:p>
            <a:r>
              <a:rPr kumimoji="1" lang="zh-CN" altLang="en-US" dirty="0" smtClean="0"/>
              <a:t>标题栏</a:t>
            </a:r>
            <a:endParaRPr kumimoji="1"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1"/>
          </p:nvPr>
        </p:nvSpPr>
        <p:spPr>
          <a:xfrm>
            <a:off x="323850" y="842963"/>
            <a:ext cx="8496300" cy="388778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 marL="984250" indent="-177800">
              <a:defRPr sz="1000"/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240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分隔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045" y="1744113"/>
            <a:ext cx="4293964" cy="1548511"/>
          </a:xfrm>
          <a:prstGeom prst="rect">
            <a:avLst/>
          </a:prstGeom>
        </p:spPr>
        <p:txBody>
          <a:bodyPr vert="horz" anchor="t"/>
          <a:lstStyle>
            <a:lvl1pPr algn="l">
              <a:defRPr sz="2800" b="0"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0" y="4732784"/>
            <a:ext cx="700088" cy="357188"/>
          </a:xfrm>
          <a:prstGeom prst="rect">
            <a:avLst/>
          </a:prstGeom>
        </p:spPr>
        <p:txBody>
          <a:bodyPr/>
          <a:lstStyle/>
          <a:p>
            <a:fld id="{8B7476EF-949F-4DF4-90E6-4EF31B722A62}" type="slidenum">
              <a:rPr lang="en-US" altLang="zh-CN" smtClean="0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28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分隔页（灰）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52464"/>
            <a:ext cx="4176465" cy="1584176"/>
          </a:xfrm>
          <a:prstGeom prst="rect">
            <a:avLst/>
          </a:prstGeom>
        </p:spPr>
        <p:txBody>
          <a:bodyPr vert="horz" anchor="t"/>
          <a:lstStyle>
            <a:lvl1pPr algn="l">
              <a:defRPr sz="2800" b="0"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0" y="4732784"/>
            <a:ext cx="700088" cy="357188"/>
          </a:xfrm>
          <a:prstGeom prst="rect">
            <a:avLst/>
          </a:prstGeom>
        </p:spPr>
        <p:txBody>
          <a:bodyPr/>
          <a:lstStyle/>
          <a:p>
            <a:fld id="{8B7476EF-949F-4DF4-90E6-4EF31B722A62}" type="slidenum">
              <a:rPr lang="en-US" altLang="zh-CN" smtClean="0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00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分隔页（橙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708448"/>
            <a:ext cx="4248473" cy="1800200"/>
          </a:xfrm>
          <a:prstGeom prst="rect">
            <a:avLst/>
          </a:prstGeom>
        </p:spPr>
        <p:txBody>
          <a:bodyPr vert="horz" anchor="t"/>
          <a:lstStyle>
            <a:lvl1pPr algn="l">
              <a:defRPr sz="2800" b="0"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0" y="4732784"/>
            <a:ext cx="700088" cy="357188"/>
          </a:xfrm>
          <a:prstGeom prst="rect">
            <a:avLst/>
          </a:prstGeom>
        </p:spPr>
        <p:txBody>
          <a:bodyPr/>
          <a:lstStyle/>
          <a:p>
            <a:fld id="{8B7476EF-949F-4DF4-90E6-4EF31B722A62}" type="slidenum">
              <a:rPr lang="en-US" altLang="zh-CN" smtClean="0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0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分隔页（绿）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9" y="2060169"/>
            <a:ext cx="4248472" cy="1376471"/>
          </a:xfrm>
          <a:prstGeom prst="rect">
            <a:avLst/>
          </a:prstGeom>
        </p:spPr>
        <p:txBody>
          <a:bodyPr vert="horz" anchor="t"/>
          <a:lstStyle>
            <a:lvl1pPr algn="l">
              <a:defRPr sz="2800" b="0"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0" y="4732784"/>
            <a:ext cx="700088" cy="357188"/>
          </a:xfrm>
          <a:prstGeom prst="rect">
            <a:avLst/>
          </a:prstGeom>
        </p:spPr>
        <p:txBody>
          <a:bodyPr/>
          <a:lstStyle/>
          <a:p>
            <a:fld id="{8B7476EF-949F-4DF4-90E6-4EF31B722A62}" type="slidenum">
              <a:rPr lang="en-US" altLang="zh-CN" smtClean="0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1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页（图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663727"/>
            <a:ext cx="5256584" cy="2232247"/>
          </a:xfrm>
          <a:prstGeom prst="rect">
            <a:avLst/>
          </a:prstGeom>
        </p:spPr>
      </p:pic>
      <p:sp>
        <p:nvSpPr>
          <p:cNvPr id="7" name="图片占位符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5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zh-CN" altLang="en-US" dirty="0" smtClean="0"/>
              <a:t>点击图片按钮添加图片</a:t>
            </a:r>
            <a:endParaRPr kumimoji="1"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484312"/>
            <a:ext cx="9144000" cy="358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646860"/>
            <a:ext cx="9144000" cy="498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21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79512" y="484312"/>
            <a:ext cx="8784976" cy="358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4654679"/>
            <a:ext cx="9144000" cy="43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4687" y="2113821"/>
            <a:ext cx="2752338" cy="9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87501"/>
            <a:ext cx="7772400" cy="540226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60B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97841"/>
            <a:ext cx="8136904" cy="3332565"/>
          </a:xfrm>
        </p:spPr>
        <p:txBody>
          <a:bodyPr/>
          <a:lstStyle>
            <a:lvl1pPr marL="0" indent="0" algn="l">
              <a:buNone/>
              <a:defRPr sz="1350">
                <a:latin typeface="华文细黑" pitchFamily="2" charset="-122"/>
                <a:ea typeface="华文细黑" pitchFamily="2" charset="-122"/>
              </a:defRPr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438" y="4808037"/>
            <a:ext cx="622300" cy="35729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511F37-526E-2E40-BAF8-8FB11ED9BC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36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5"/>
          <p:cNvSpPr>
            <a:spLocks noChangeShapeType="1"/>
          </p:cNvSpPr>
          <p:nvPr userDrawn="1"/>
        </p:nvSpPr>
        <p:spPr bwMode="auto">
          <a:xfrm>
            <a:off x="323528" y="698500"/>
            <a:ext cx="8496622" cy="0"/>
          </a:xfrm>
          <a:prstGeom prst="line">
            <a:avLst/>
          </a:prstGeom>
          <a:noFill/>
          <a:ln w="3175">
            <a:solidFill>
              <a:srgbClr val="0062B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</p:nvPr>
        </p:nvSpPr>
        <p:spPr>
          <a:xfrm>
            <a:off x="323850" y="124272"/>
            <a:ext cx="8229600" cy="574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CN" altLang="en-US" dirty="0" smtClean="0"/>
              <a:t>标题栏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229600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 smtClean="0"/>
              <a:t>正文一级内容</a:t>
            </a:r>
          </a:p>
          <a:p>
            <a:pPr lvl="1"/>
            <a:r>
              <a:rPr kumimoji="1" lang="zh-CN" altLang="en-US" dirty="0" smtClean="0"/>
              <a:t>二级内容</a:t>
            </a:r>
          </a:p>
          <a:p>
            <a:pPr lvl="2"/>
            <a:r>
              <a:rPr kumimoji="1" lang="zh-CN" altLang="en-US" dirty="0" smtClean="0"/>
              <a:t>三级内容</a:t>
            </a:r>
          </a:p>
          <a:p>
            <a:pPr lvl="3"/>
            <a:r>
              <a:rPr kumimoji="1" lang="zh-CN" altLang="en-US" dirty="0" smtClean="0"/>
              <a:t>四级内容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512" y="0"/>
            <a:ext cx="954888" cy="51450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90821" y="4588768"/>
            <a:ext cx="1576160" cy="3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94" r:id="rId3"/>
    <p:sldLayoutId id="2147483697" r:id="rId4"/>
    <p:sldLayoutId id="2147483695" r:id="rId5"/>
    <p:sldLayoutId id="2147483696" r:id="rId6"/>
    <p:sldLayoutId id="2147483698" r:id="rId7"/>
    <p:sldLayoutId id="2147483701" r:id="rId8"/>
    <p:sldLayoutId id="2147483703" r:id="rId9"/>
    <p:sldLayoutId id="214748370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微软雅黑"/>
          <a:ea typeface="微软雅黑"/>
          <a:cs typeface="微软雅黑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华文细黑"/>
          <a:ea typeface="华文细黑"/>
          <a:cs typeface="华文细黑"/>
        </a:defRPr>
      </a:lvl1pPr>
      <a:lvl2pPr marL="454025" indent="-182563" algn="l" defTabSz="9144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华文细黑"/>
          <a:ea typeface="华文细黑"/>
          <a:cs typeface="华文细黑"/>
        </a:defRPr>
      </a:lvl2pPr>
      <a:lvl3pPr marL="712788" indent="-258763" algn="l" defTabSz="914400" rtl="0" eaLnBrk="1" latinLnBrk="0" hangingPunct="1">
        <a:spcBef>
          <a:spcPct val="20000"/>
        </a:spcBef>
        <a:buFont typeface="Wingdings" charset="2"/>
        <a:buChar char="n"/>
        <a:defRPr sz="1600" kern="1200">
          <a:solidFill>
            <a:schemeClr val="tx1"/>
          </a:solidFill>
          <a:latin typeface="华文细黑"/>
          <a:ea typeface="华文细黑"/>
          <a:cs typeface="华文细黑"/>
        </a:defRPr>
      </a:lvl3pPr>
      <a:lvl4pPr marL="803275" indent="-180975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华文细黑"/>
          <a:ea typeface="华文细黑"/>
          <a:cs typeface="华文细黑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华文细黑"/>
          <a:ea typeface="华文细黑"/>
          <a:cs typeface="华文细黑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1869" y="2848526"/>
            <a:ext cx="54562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——</a:t>
            </a:r>
            <a:r>
              <a:rPr lang="zh-CN" altLang="en-US" sz="13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复星医药社会责任管理实践分享   </a:t>
            </a:r>
          </a:p>
        </p:txBody>
      </p:sp>
      <p:sp>
        <p:nvSpPr>
          <p:cNvPr id="5" name="矩形 4"/>
          <p:cNvSpPr/>
          <p:nvPr/>
        </p:nvSpPr>
        <p:spPr>
          <a:xfrm>
            <a:off x="467544" y="1924472"/>
            <a:ext cx="3057247" cy="507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1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持续创新 乐享健康</a:t>
            </a:r>
            <a:endParaRPr lang="en-US" altLang="zh-CN" sz="2701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178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type="title"/>
          </p:nvPr>
        </p:nvSpPr>
        <p:spPr>
          <a:xfrm>
            <a:off x="323528" y="1438068"/>
            <a:ext cx="6174105" cy="2322975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复星医药公司简介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</a:t>
            </a:r>
            <a:r>
              <a:rPr lang="zh-CN" altLang="en-US" sz="18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社会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责任理念与管理实践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1800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复星医药社会责任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优秀案例</a:t>
            </a:r>
            <a:endParaRPr lang="en-US" altLang="zh-CN" sz="1800" b="1" dirty="0">
              <a:latin typeface="微软雅黑" pitchFamily="34" charset="-122"/>
              <a:ea typeface="微软雅黑" pitchFamily="34" charset="-122"/>
            </a:endParaRPr>
          </a:p>
          <a:p>
            <a:pPr marL="428739" indent="-428739">
              <a:buFont typeface="Wingdings" charset="2"/>
              <a:buChar char="l"/>
            </a:pPr>
            <a:endParaRPr lang="en-US" altLang="zh-CN" dirty="0" smtClean="0"/>
          </a:p>
          <a:p>
            <a:pPr marL="428739" indent="-428739">
              <a:buFont typeface="Wingdings" charset="2"/>
              <a:buChar char="l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24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850" y="124272"/>
            <a:ext cx="8496300" cy="574228"/>
          </a:xfrm>
        </p:spPr>
        <p:txBody>
          <a:bodyPr/>
          <a:lstStyle/>
          <a:p>
            <a:r>
              <a:rPr lang="zh-CN" altLang="en-US" sz="2400" dirty="0" smtClean="0"/>
              <a:t>精准扶贫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双千行动</a:t>
            </a:r>
            <a:r>
              <a:rPr lang="en-US" altLang="zh-CN" sz="2400" dirty="0" smtClean="0"/>
              <a:t>&amp;</a:t>
            </a:r>
            <a:r>
              <a:rPr lang="zh-CN" altLang="en-US" sz="2400" dirty="0" smtClean="0"/>
              <a:t>乡村</a:t>
            </a:r>
            <a:r>
              <a:rPr lang="zh-CN" altLang="en-US" sz="2400" dirty="0" smtClean="0"/>
              <a:t>医生健康扶贫</a:t>
            </a:r>
            <a:r>
              <a:rPr lang="zh-CN" altLang="en-US" sz="2400" dirty="0" smtClean="0"/>
              <a:t>项目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4067944" y="898866"/>
            <a:ext cx="50760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乡村</a:t>
            </a:r>
            <a:r>
              <a:rPr lang="zh-CN" altLang="en-US" sz="1100" b="1" dirty="0" smtClean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医生</a:t>
            </a:r>
            <a:r>
              <a:rPr lang="zh-CN" altLang="en-US" sz="1100" b="1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健康</a:t>
            </a:r>
            <a:r>
              <a:rPr lang="zh-CN" altLang="en-US" sz="1100" b="1" dirty="0" smtClean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扶贫</a:t>
            </a:r>
            <a:r>
              <a:rPr lang="zh-CN" altLang="en-US" sz="1100" b="1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项目</a:t>
            </a:r>
            <a:endParaRPr lang="en-US" altLang="zh-CN" sz="1100" b="1" dirty="0">
              <a:solidFill>
                <a:schemeClr val="accent2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190500" indent="-176213">
              <a:lnSpc>
                <a:spcPct val="150000"/>
              </a:lnSpc>
            </a:pP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·《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健康报</a:t>
            </a: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》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社、复星基金会发起</a:t>
            </a:r>
            <a:endParaRPr lang="en-US" altLang="zh-CN" sz="1100" dirty="0">
              <a:solidFill>
                <a:srgbClr val="5A585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190500" indent="-176213">
              <a:lnSpc>
                <a:spcPct val="150000"/>
              </a:lnSpc>
            </a:pP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· 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联合复星医药、万邦、复星联合健康险、复星保德信、南钢联、德邦证券、和睦家、宝宝树、微医等复星体系内成员企业，</a:t>
            </a:r>
            <a:endParaRPr lang="en-US" altLang="zh-CN" sz="1100" dirty="0">
              <a:solidFill>
                <a:srgbClr val="5A585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190500" indent="-176213">
              <a:lnSpc>
                <a:spcPct val="150000"/>
              </a:lnSpc>
            </a:pP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· 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计划</a:t>
            </a: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 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年投入</a:t>
            </a:r>
            <a:r>
              <a:rPr lang="en-US" altLang="zh-CN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 </a:t>
            </a:r>
            <a:r>
              <a:rPr lang="zh-CN" altLang="en-US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亿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元人民币，覆盖至少</a:t>
            </a:r>
            <a:r>
              <a:rPr lang="en-US" altLang="zh-CN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 </a:t>
            </a:r>
            <a:r>
              <a:rPr lang="zh-CN" altLang="en-US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贫困县的</a:t>
            </a:r>
            <a:r>
              <a:rPr lang="en-US" altLang="zh-CN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15,000 </a:t>
            </a:r>
            <a:r>
              <a:rPr lang="zh-CN" altLang="en-US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名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乡村医生，</a:t>
            </a:r>
            <a:endParaRPr lang="en-US" altLang="zh-CN" sz="1100" dirty="0">
              <a:solidFill>
                <a:srgbClr val="5A585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190500" indent="-176213">
              <a:lnSpc>
                <a:spcPct val="150000"/>
              </a:lnSpc>
            </a:pP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· 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至少惠及</a:t>
            </a:r>
            <a:r>
              <a:rPr lang="en-US" altLang="zh-CN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1,500 </a:t>
            </a:r>
            <a:r>
              <a:rPr lang="zh-CN" altLang="en-US" sz="1100" dirty="0">
                <a:solidFill>
                  <a:schemeClr val="accent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万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农村居民</a:t>
            </a:r>
            <a:endParaRPr lang="en-US" altLang="zh-CN" sz="1100" dirty="0">
              <a:solidFill>
                <a:srgbClr val="5A585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190500" indent="-176213">
              <a:lnSpc>
                <a:spcPct val="150000"/>
              </a:lnSpc>
            </a:pPr>
            <a:r>
              <a:rPr lang="en-US" altLang="zh-CN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· </a:t>
            </a:r>
            <a:r>
              <a:rPr lang="zh-CN" altLang="en-US" sz="1100" dirty="0">
                <a:solidFill>
                  <a:srgbClr val="5A585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稳定乡村医生队伍、提高乡村医生专业能力、切实减少国家级贫困县的因病致贫和返贫率</a:t>
            </a:r>
            <a:endParaRPr lang="zh-CN" altLang="en-US" sz="11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36" y="874008"/>
            <a:ext cx="3700508" cy="210738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1520" y="3322225"/>
            <a:ext cx="5256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b="1" dirty="0">
                <a:solidFill>
                  <a:schemeClr val="accent2"/>
                </a:solidFill>
                <a:latin typeface="华文细黑" pitchFamily="2" charset="-122"/>
                <a:ea typeface="华文细黑" pitchFamily="2" charset="-122"/>
                <a:cs typeface="STHeiti Light" charset="-122"/>
              </a:rPr>
              <a:t>双千行动  让结核病患者都能得到及时救助和</a:t>
            </a:r>
            <a:r>
              <a:rPr lang="zh-CN" altLang="en-US" sz="1100" b="1" dirty="0" smtClean="0">
                <a:solidFill>
                  <a:schemeClr val="accent2"/>
                </a:solidFill>
                <a:latin typeface="华文细黑" pitchFamily="2" charset="-122"/>
                <a:ea typeface="华文细黑" pitchFamily="2" charset="-122"/>
                <a:cs typeface="STHeiti Light" charset="-122"/>
              </a:rPr>
              <a:t>关爱</a:t>
            </a:r>
            <a:endParaRPr lang="en-US" altLang="zh-CN" sz="1100" b="1" dirty="0" smtClean="0">
              <a:solidFill>
                <a:schemeClr val="accent2"/>
              </a:solidFill>
              <a:latin typeface="华文细黑" pitchFamily="2" charset="-122"/>
              <a:ea typeface="华文细黑" pitchFamily="2" charset="-122"/>
              <a:cs typeface="STHeiti Light" charset="-122"/>
            </a:endParaRPr>
          </a:p>
          <a:p>
            <a:endParaRPr lang="en-US" altLang="zh-CN" sz="11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·</a:t>
            </a:r>
            <a:r>
              <a:rPr lang="zh-CN" altLang="en-US" sz="11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复</a:t>
            </a:r>
            <a:r>
              <a:rPr lang="zh-CN" altLang="en-US" sz="1100" dirty="0">
                <a:latin typeface="华文细黑" panose="02010600040101010101" pitchFamily="2" charset="-122"/>
                <a:ea typeface="华文细黑" panose="02010600040101010101" pitchFamily="2" charset="-122"/>
              </a:rPr>
              <a:t>星基金会、复星医药、红旗制药</a:t>
            </a:r>
            <a:r>
              <a:rPr lang="zh-CN" altLang="en-US" sz="11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携手中</a:t>
            </a:r>
            <a:r>
              <a:rPr lang="zh-CN" altLang="en-US" sz="1100" dirty="0">
                <a:latin typeface="华文细黑" panose="02010600040101010101" pitchFamily="2" charset="-122"/>
                <a:ea typeface="华文细黑" panose="02010600040101010101" pitchFamily="2" charset="-122"/>
              </a:rPr>
              <a:t>国防痨协会</a:t>
            </a:r>
            <a:r>
              <a:rPr lang="zh-CN" altLang="en-US" sz="11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发起</a:t>
            </a:r>
            <a:endParaRPr lang="en-US" altLang="zh-CN" sz="11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·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从</a:t>
            </a: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2016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年至</a:t>
            </a: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2010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年，项目持续</a:t>
            </a: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5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年</a:t>
            </a:r>
            <a:endParaRPr lang="en-US" altLang="zh-CN" sz="1100" dirty="0" smtClean="0">
              <a:latin typeface="华文细黑" pitchFamily="2" charset="-122"/>
              <a:ea typeface="华文细黑" pitchFamily="2" charset="-122"/>
              <a:cs typeface="STHeiti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·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每年至少能救助</a:t>
            </a: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1000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名贫困结核病患者，每位患者救助经费至少</a:t>
            </a: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1000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元</a:t>
            </a:r>
            <a:endParaRPr lang="en-US" altLang="zh-CN" sz="1100" dirty="0" smtClean="0">
              <a:latin typeface="华文细黑" pitchFamily="2" charset="-122"/>
              <a:ea typeface="华文细黑" pitchFamily="2" charset="-122"/>
              <a:cs typeface="STHeiti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·</a:t>
            </a:r>
            <a:r>
              <a:rPr lang="zh-CN" altLang="en-US" sz="1100" dirty="0" smtClean="0">
                <a:latin typeface="华文细黑" pitchFamily="2" charset="-122"/>
                <a:ea typeface="华文细黑" pitchFamily="2" charset="-122"/>
                <a:cs typeface="STHeiti Light" charset="-122"/>
              </a:rPr>
              <a:t>荣获中国上市公司精准扶贫优秀案例奖</a:t>
            </a:r>
            <a:endParaRPr lang="en-US" altLang="zh-CN" sz="1100" dirty="0">
              <a:latin typeface="华文细黑" pitchFamily="2" charset="-122"/>
              <a:ea typeface="华文细黑" pitchFamily="2" charset="-122"/>
              <a:cs typeface="STHeiti Light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60087"/>
            <a:ext cx="1524334" cy="1498969"/>
          </a:xfrm>
          <a:prstGeom prst="rect">
            <a:avLst/>
          </a:prstGeom>
          <a:ln>
            <a:solidFill>
              <a:srgbClr val="0A1F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直接连接符 9"/>
          <p:cNvCxnSpPr/>
          <p:nvPr/>
        </p:nvCxnSpPr>
        <p:spPr>
          <a:xfrm>
            <a:off x="367436" y="3220616"/>
            <a:ext cx="85250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2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2" y="732358"/>
            <a:ext cx="8499398" cy="4178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 smtClean="0"/>
              <a:t>助力</a:t>
            </a:r>
            <a:r>
              <a:rPr lang="zh-CN" altLang="en-US" sz="2400" dirty="0"/>
              <a:t>健康“一带一路”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创新药注射用青蒿琥酯 </a:t>
            </a:r>
            <a:endParaRPr lang="zh-CN" altLang="en-US" sz="2400" dirty="0"/>
          </a:p>
        </p:txBody>
      </p:sp>
      <p:sp>
        <p:nvSpPr>
          <p:cNvPr id="18" name="圆角矩形 17"/>
          <p:cNvSpPr/>
          <p:nvPr/>
        </p:nvSpPr>
        <p:spPr>
          <a:xfrm>
            <a:off x="467544" y="1021526"/>
            <a:ext cx="4604048" cy="936104"/>
          </a:xfrm>
          <a:prstGeom prst="roundRect">
            <a:avLst>
              <a:gd name="adj" fmla="val 97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zh-CN" sz="1050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过去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的</a:t>
            </a:r>
            <a:r>
              <a:rPr lang="en-US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5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年中，向</a:t>
            </a:r>
            <a:r>
              <a:rPr lang="zh-CN" altLang="en-US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疟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疾流行地区供应了超过</a:t>
            </a:r>
            <a:r>
              <a:rPr lang="zh-CN" altLang="en-US" sz="16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一亿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支</a:t>
            </a:r>
            <a:r>
              <a:rPr lang="zh-CN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注射用青蒿琥酯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，挽救了</a:t>
            </a:r>
            <a:r>
              <a:rPr lang="en-US" altLang="zh-TW" sz="16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en-US" altLang="zh-CN" sz="16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000</a:t>
            </a:r>
            <a:r>
              <a:rPr lang="en-US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多万人的生命，其中大部分是</a:t>
            </a:r>
            <a:r>
              <a:rPr lang="en-US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5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岁以下的非洲儿童，为降低非洲地区疟疾死亡</a:t>
            </a:r>
            <a:r>
              <a:rPr lang="zh-CN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率做出贡献</a:t>
            </a:r>
            <a:r>
              <a:rPr lang="zh-TW" altLang="zh-CN" sz="105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05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4712" y="2229419"/>
            <a:ext cx="4604048" cy="631157"/>
          </a:xfrm>
          <a:prstGeom prst="roundRect">
            <a:avLst>
              <a:gd name="adj" fmla="val 97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自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2006 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年起，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共承担中国商务部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对非援助项目</a:t>
            </a:r>
            <a:r>
              <a: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rPr>
              <a:t>百余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个，涉及</a:t>
            </a:r>
            <a:r>
              <a:rPr lang="en-US" altLang="zh-CN" sz="1800" dirty="0">
                <a:latin typeface="华文细黑" panose="02010600040101010101" pitchFamily="2" charset="-122"/>
                <a:ea typeface="华文细黑" panose="02010600040101010101" pitchFamily="2" charset="-122"/>
              </a:rPr>
              <a:t>30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多个国别。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2017 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年，本集团承办了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2 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个商务部对外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人力资源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培训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项目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en-US" altLang="zh-CN" sz="105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7544" y="3064915"/>
            <a:ext cx="4604048" cy="631157"/>
          </a:xfrm>
          <a:prstGeom prst="roundRect">
            <a:avLst>
              <a:gd name="adj" fmla="val 97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持续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推进“疟疾预防公益宣传”项目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，推出“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疟疾预防卡通宣传片”和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《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疟疾预防小知识宣传画册</a:t>
            </a:r>
            <a:r>
              <a: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》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，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提升非洲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民众对传染病的防范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意识。</a:t>
            </a:r>
            <a:endParaRPr lang="en-US" altLang="zh-CN" sz="105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7544" y="3848472"/>
            <a:ext cx="4604048" cy="631157"/>
          </a:xfrm>
          <a:prstGeom prst="roundRect">
            <a:avLst>
              <a:gd name="adj" fmla="val 97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携手疟疾防治领域全球顶级专家，开展“</a:t>
            </a:r>
            <a:r>
              <a:rPr lang="en-US" altLang="zh-CN" sz="105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eCME</a:t>
            </a:r>
            <a:r>
              <a:rPr lang="zh-CN" altLang="en-US" sz="1050" dirty="0">
                <a:latin typeface="华文细黑" panose="02010600040101010101" pitchFamily="2" charset="-122"/>
                <a:ea typeface="华文细黑" panose="02010600040101010101" pitchFamily="2" charset="-122"/>
              </a:rPr>
              <a:t>多媒体在线医学培训”项目，为非洲地区医务人员提供一个在线学术交流</a:t>
            </a:r>
            <a:r>
              <a:rPr lang="zh-CN" altLang="en-US" sz="105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平台。</a:t>
            </a:r>
            <a:endParaRPr lang="en-US" altLang="zh-CN" sz="105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177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5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type="title"/>
          </p:nvPr>
        </p:nvSpPr>
        <p:spPr>
          <a:xfrm>
            <a:off x="323528" y="1438068"/>
            <a:ext cx="6174105" cy="2322975"/>
          </a:xfrm>
        </p:spPr>
        <p:txBody>
          <a:bodyPr/>
          <a:lstStyle/>
          <a:p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复星医药公司简介</a:t>
            </a:r>
            <a:endParaRPr lang="en-US" altLang="zh-CN" sz="1800" b="1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</a:t>
            </a:r>
            <a:r>
              <a:rPr lang="zh-CN" altLang="en-US" sz="18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社会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责任理念与管理实践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1800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18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复星医药社会责任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优秀案例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28739" indent="-428739">
              <a:buFont typeface="Wingdings" charset="2"/>
              <a:buChar char="l"/>
            </a:pPr>
            <a:endParaRPr lang="en-US" altLang="zh-CN" dirty="0" smtClean="0"/>
          </a:p>
          <a:p>
            <a:pPr marL="428739" indent="-428739">
              <a:buFont typeface="Wingdings" charset="2"/>
              <a:buChar char="l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33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" y="0"/>
            <a:ext cx="9144000" cy="5140817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850" y="124272"/>
            <a:ext cx="8229600" cy="574228"/>
          </a:xfrm>
        </p:spPr>
        <p:txBody>
          <a:bodyPr/>
          <a:lstStyle/>
          <a:p>
            <a:r>
              <a:rPr lang="zh-CN" altLang="en-US" sz="2400" dirty="0">
                <a:solidFill>
                  <a:srgbClr val="0062B1"/>
                </a:solidFill>
                <a:latin typeface="微软雅黑" charset="0"/>
                <a:ea typeface="微软雅黑" charset="0"/>
                <a:cs typeface="宋体" charset="0"/>
              </a:rPr>
              <a:t>我们的业务覆盖医疗健康全产业链</a:t>
            </a:r>
            <a:endParaRPr kumimoji="1" lang="zh-CN" altLang="en-US" sz="2400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28591" y="2204577"/>
            <a:ext cx="17811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9999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在中国、美国、印度等建立高效的国际化研发团队</a:t>
            </a: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328591" y="3123347"/>
            <a:ext cx="176053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9999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海内外研发合作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28590" y="2666038"/>
            <a:ext cx="1843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9999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研发人员近</a:t>
            </a:r>
            <a:r>
              <a:rPr lang="en-US" altLang="zh-CN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1500</a:t>
            </a:r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人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华文细黑" charset="0"/>
                <a:ea typeface="华文细黑" charset="0"/>
                <a:cs typeface="华文细黑" charset="0"/>
              </a:rPr>
              <a:t>，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约占本集团在职员工总数的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5%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charset="0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328589" y="1778500"/>
            <a:ext cx="1760539" cy="392400"/>
          </a:xfrm>
          <a:prstGeom prst="homePlate">
            <a:avLst/>
          </a:prstGeom>
          <a:solidFill>
            <a:srgbClr val="7EBA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华文细黑" charset="0"/>
                <a:ea typeface="华文细黑" charset="0"/>
                <a:cs typeface="华文细黑" charset="0"/>
              </a:rPr>
              <a:t>研发</a:t>
            </a:r>
            <a:endParaRPr kumimoji="1" lang="zh-CN" altLang="en-US" sz="1200" dirty="0"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2158107" y="2716560"/>
            <a:ext cx="2413893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0" lvl="2" eaLnBrk="1" hangingPunct="1">
              <a:lnSpc>
                <a:spcPct val="130000"/>
              </a:lnSpc>
              <a:buClr>
                <a:srgbClr val="0060B0"/>
              </a:buClr>
            </a:pPr>
            <a:r>
              <a:rPr kumimoji="1"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医疗器械及医学诊断产品</a:t>
            </a:r>
          </a:p>
          <a:p>
            <a:pPr marL="0" lvl="2" eaLnBrk="1" hangingPunct="1">
              <a:lnSpc>
                <a:spcPct val="130000"/>
              </a:lnSpc>
              <a:buClr>
                <a:srgbClr val="0060B0"/>
              </a:buClr>
            </a:pPr>
            <a:r>
              <a:rPr kumimoji="1"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外科手术机器人及耗材；医疗及美容器械；呼吸医学相关产品；牙科、手术、输血器械及耗材；体外诊断相关产品</a:t>
            </a:r>
          </a:p>
        </p:txBody>
      </p:sp>
      <p:sp>
        <p:nvSpPr>
          <p:cNvPr id="11" name="矩形 95"/>
          <p:cNvSpPr>
            <a:spLocks noChangeArrowheads="1"/>
          </p:cNvSpPr>
          <p:nvPr/>
        </p:nvSpPr>
        <p:spPr bwMode="auto">
          <a:xfrm>
            <a:off x="2139233" y="2204577"/>
            <a:ext cx="2612700" cy="48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zh-CN" altLang="en-US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聚焦</a:t>
            </a:r>
            <a:r>
              <a:rPr lang="en-US" altLang="zh-CN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6</a:t>
            </a:r>
            <a:r>
              <a:rPr lang="zh-CN" altLang="en-US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大</a:t>
            </a:r>
            <a:r>
              <a:rPr kumimoji="1" lang="zh-CN" altLang="en-US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治疗领域；目前有</a:t>
            </a:r>
            <a:r>
              <a:rPr lang="en-US" altLang="zh-CN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21</a:t>
            </a:r>
            <a:r>
              <a:rPr lang="zh-CN" altLang="en-US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个制剂</a:t>
            </a:r>
            <a:r>
              <a:rPr kumimoji="1" lang="zh-CN" altLang="en-US" sz="1100" dirty="0">
                <a:solidFill>
                  <a:srgbClr val="0070C0"/>
                </a:solidFill>
                <a:latin typeface="华文细黑" charset="0"/>
                <a:ea typeface="华文细黑" charset="0"/>
                <a:cs typeface="华文细黑" charset="0"/>
              </a:rPr>
              <a:t>单品或系列产品销售过亿元。</a:t>
            </a:r>
          </a:p>
        </p:txBody>
      </p:sp>
      <p:sp>
        <p:nvSpPr>
          <p:cNvPr id="12" name="五边形 11"/>
          <p:cNvSpPr/>
          <p:nvPr/>
        </p:nvSpPr>
        <p:spPr>
          <a:xfrm>
            <a:off x="2228458" y="1778500"/>
            <a:ext cx="2523475" cy="392400"/>
          </a:xfrm>
          <a:prstGeom prst="homePlate">
            <a:avLst/>
          </a:prstGeom>
          <a:solidFill>
            <a:srgbClr val="7EBA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3763">
              <a:lnSpc>
                <a:spcPct val="90000"/>
              </a:lnSpc>
            </a:pPr>
            <a:r>
              <a:rPr lang="zh-CN" altLang="en-US" sz="1200" dirty="0">
                <a:solidFill>
                  <a:srgbClr val="FFFFFF"/>
                </a:solidFill>
                <a:latin typeface="华文细黑" charset="0"/>
                <a:ea typeface="华文细黑" charset="0"/>
                <a:cs typeface="华文细黑" charset="0"/>
              </a:rPr>
              <a:t>制药、器械及诊断</a:t>
            </a:r>
          </a:p>
        </p:txBody>
      </p:sp>
      <p:sp>
        <p:nvSpPr>
          <p:cNvPr id="14" name="矩形 13"/>
          <p:cNvSpPr/>
          <p:nvPr/>
        </p:nvSpPr>
        <p:spPr>
          <a:xfrm>
            <a:off x="4931258" y="2204577"/>
            <a:ext cx="1172116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 latinLnBrk="1">
              <a:lnSpc>
                <a:spcPct val="120000"/>
              </a:lnSpc>
            </a:pPr>
            <a:r>
              <a:rPr kumimoji="1"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药品分销与零售</a:t>
            </a:r>
            <a:endParaRPr kumimoji="1" lang="en-US" altLang="zh-CN" sz="1100" dirty="0">
              <a:solidFill>
                <a:srgbClr val="0060B0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28214" y="2492609"/>
            <a:ext cx="1084259" cy="298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医疗设备分销</a:t>
            </a:r>
          </a:p>
        </p:txBody>
      </p:sp>
      <p:sp>
        <p:nvSpPr>
          <p:cNvPr id="16" name="五边形 15"/>
          <p:cNvSpPr/>
          <p:nvPr/>
        </p:nvSpPr>
        <p:spPr>
          <a:xfrm>
            <a:off x="4866228" y="1778500"/>
            <a:ext cx="1997401" cy="392400"/>
          </a:xfrm>
          <a:prstGeom prst="homePlate">
            <a:avLst/>
          </a:prstGeom>
          <a:solidFill>
            <a:srgbClr val="7EBA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 latinLnBrk="1">
              <a:lnSpc>
                <a:spcPct val="90000"/>
              </a:lnSpc>
            </a:pPr>
            <a:r>
              <a:rPr kumimoji="1" lang="zh-CN" altLang="en-US" sz="1200" dirty="0">
                <a:solidFill>
                  <a:srgbClr val="FFFFFF"/>
                </a:solidFill>
                <a:latin typeface="华文细黑" charset="0"/>
                <a:ea typeface="华文细黑" charset="0"/>
                <a:cs typeface="华文细黑" charset="0"/>
              </a:rPr>
              <a:t>医药分销与零售</a:t>
            </a:r>
          </a:p>
        </p:txBody>
      </p:sp>
      <p:sp>
        <p:nvSpPr>
          <p:cNvPr id="21" name="五边形 20"/>
          <p:cNvSpPr/>
          <p:nvPr/>
        </p:nvSpPr>
        <p:spPr>
          <a:xfrm>
            <a:off x="6967088" y="1778500"/>
            <a:ext cx="1997400" cy="392400"/>
          </a:xfrm>
          <a:prstGeom prst="homePlate">
            <a:avLst/>
          </a:prstGeom>
          <a:solidFill>
            <a:srgbClr val="7EBA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 latinLnBrk="1">
              <a:lnSpc>
                <a:spcPct val="90000"/>
              </a:lnSpc>
            </a:pPr>
            <a:r>
              <a:rPr lang="zh-CN" altLang="en-US" sz="1200" dirty="0">
                <a:solidFill>
                  <a:srgbClr val="FFFFFF"/>
                </a:solidFill>
                <a:latin typeface="华文细黑" charset="0"/>
                <a:ea typeface="华文细黑" charset="0"/>
                <a:cs typeface="华文细黑" charset="0"/>
              </a:rPr>
              <a:t>医疗服务</a:t>
            </a:r>
            <a:endParaRPr kumimoji="1" lang="zh-CN" altLang="en-US" sz="1200" dirty="0">
              <a:solidFill>
                <a:srgbClr val="FFFFFF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7001651" y="2204577"/>
            <a:ext cx="1607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高端医院</a:t>
            </a:r>
            <a:endParaRPr lang="en-US" altLang="zh-CN" sz="1100" dirty="0">
              <a:solidFill>
                <a:srgbClr val="0060B0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6961881" y="2539345"/>
            <a:ext cx="2074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zh-CN" altLang="en-US" sz="1100" dirty="0">
                <a:solidFill>
                  <a:srgbClr val="0060B0"/>
                </a:solidFill>
                <a:latin typeface="华文细黑" charset="0"/>
                <a:ea typeface="华文细黑" charset="0"/>
                <a:cs typeface="华文细黑" charset="0"/>
              </a:rPr>
              <a:t>综合及专科医院</a:t>
            </a:r>
            <a:endParaRPr lang="en-US" altLang="zh-CN" sz="1100" dirty="0">
              <a:solidFill>
                <a:srgbClr val="0060B0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0925" y="955123"/>
            <a:ext cx="2095445" cy="70788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4000" b="1" dirty="0">
                <a:solidFill>
                  <a:schemeClr val="accent2"/>
                </a:solidFill>
                <a:ea typeface="Arial" charset="0"/>
                <a:cs typeface="Arial" charset="0"/>
              </a:rPr>
              <a:t>1994</a:t>
            </a:r>
            <a:r>
              <a:rPr lang="zh-CN" altLang="en-US" sz="2000" b="1" dirty="0">
                <a:solidFill>
                  <a:schemeClr val="accent2"/>
                </a:solidFill>
                <a:latin typeface="华文细黑" pitchFamily="2" charset="-122"/>
                <a:ea typeface="华文细黑" pitchFamily="2" charset="-122"/>
              </a:rPr>
              <a:t>年成立</a:t>
            </a:r>
            <a:endParaRPr lang="zh-CN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75634" y="533287"/>
            <a:ext cx="2348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accent2"/>
                </a:solidFill>
              </a:rPr>
              <a:t>A</a:t>
            </a:r>
            <a:r>
              <a:rPr kumimoji="1" lang="zh-CN" altLang="en-US" sz="4400" b="1" dirty="0">
                <a:solidFill>
                  <a:schemeClr val="accent2"/>
                </a:solidFill>
              </a:rPr>
              <a:t>＋</a:t>
            </a:r>
            <a:r>
              <a:rPr kumimoji="1" lang="en-US" altLang="zh-CN" sz="8000" b="1" dirty="0">
                <a:solidFill>
                  <a:schemeClr val="accent2"/>
                </a:solidFill>
              </a:rPr>
              <a:t>H</a:t>
            </a:r>
            <a:r>
              <a:rPr kumimoji="1" lang="zh-CN" altLang="en-US" sz="80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" name="矩形 19"/>
          <p:cNvSpPr/>
          <p:nvPr/>
        </p:nvSpPr>
        <p:spPr>
          <a:xfrm>
            <a:off x="5724128" y="957046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华文细黑" pitchFamily="2" charset="-122"/>
                <a:ea typeface="华文细黑" pitchFamily="2" charset="-122"/>
              </a:rPr>
              <a:t>中国领先的</a:t>
            </a:r>
          </a:p>
          <a:p>
            <a:r>
              <a:rPr lang="zh-CN" altLang="en-US" sz="2000" b="1" dirty="0">
                <a:solidFill>
                  <a:schemeClr val="accent2"/>
                </a:solidFill>
                <a:latin typeface="华文细黑" pitchFamily="2" charset="-122"/>
                <a:ea typeface="华文细黑" pitchFamily="2" charset="-122"/>
              </a:rPr>
              <a:t>医疗健康产业集团</a:t>
            </a:r>
            <a:endParaRPr lang="zh-CN" alt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" y="0"/>
            <a:ext cx="9132258" cy="5145088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51520" y="1182918"/>
            <a:ext cx="2088232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*</a:t>
            </a:r>
            <a:r>
              <a:rPr lang="en-US" altLang="zh-CN" sz="105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2017</a:t>
            </a:r>
            <a:r>
              <a:rPr lang="zh-CN" altLang="en-US" sz="105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年营业收入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185.34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亿元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83720" y="2408096"/>
            <a:ext cx="1872208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21</a:t>
            </a: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个</a:t>
            </a:r>
            <a:endParaRPr lang="en-US" altLang="zh-CN" sz="18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目前有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21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个制剂单品或系列销售过亿元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endParaRPr lang="zh-CN" altLang="en-US" sz="1050" strike="sngStrike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6028" y="2408096"/>
            <a:ext cx="187200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24h</a:t>
            </a:r>
          </a:p>
          <a:p>
            <a:pPr eaLnBrk="1" hangingPunct="1"/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在中国、美国、印度等</a:t>
            </a:r>
            <a:r>
              <a:rPr lang="zh-CN" altLang="en-US" sz="1050" dirty="0">
                <a:solidFill>
                  <a:schemeClr val="tx1"/>
                </a:solidFill>
                <a:latin typeface="华文细黑" charset="0"/>
                <a:ea typeface="华文细黑" charset="0"/>
                <a:cs typeface="华文细黑" charset="0"/>
              </a:rPr>
              <a:t>建立高效的国际化研发团队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083720" y="1182918"/>
            <a:ext cx="187200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3,818</a:t>
            </a: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张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截止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2017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年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12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月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31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日，控股医院床位数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3,818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张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199770" y="3542096"/>
            <a:ext cx="201219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28,848</a:t>
            </a:r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人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1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在世界各地有</a:t>
            </a:r>
            <a:r>
              <a:rPr lang="en-US" altLang="zh-CN" sz="11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28,848</a:t>
            </a:r>
            <a:r>
              <a:rPr lang="zh-CN" altLang="en-US" sz="11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名员工</a:t>
            </a:r>
            <a:endParaRPr lang="en-US" altLang="zh-CN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199770" y="2408096"/>
            <a:ext cx="201219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171 </a:t>
            </a:r>
            <a:r>
              <a:rPr lang="zh-CN" altLang="zh-CN" sz="1800" dirty="0">
                <a:solidFill>
                  <a:schemeClr val="accent1"/>
                </a:solidFill>
                <a:latin typeface="+mj-ea"/>
                <a:ea typeface="+mj-ea"/>
              </a:rPr>
              <a:t>项</a:t>
            </a:r>
            <a:endParaRPr lang="en-US" altLang="zh-CN" sz="18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研新药、仿制药、生物类似药及一致性评价等项目共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171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项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ctrTitle"/>
          </p:nvPr>
        </p:nvSpPr>
        <p:spPr>
          <a:xfrm>
            <a:off x="323642" y="294209"/>
            <a:ext cx="7772400" cy="539750"/>
          </a:xfrm>
        </p:spPr>
        <p:txBody>
          <a:bodyPr/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  <a:cs typeface="宋体" charset="0"/>
              </a:rPr>
              <a:t>我们是中国领先的医疗健康产业集团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083720" y="3542096"/>
            <a:ext cx="228848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100,000,000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支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向国际市场供应了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亿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多支注射用青蒿琥酯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，挽救了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2000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万人的生命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23642" y="3542096"/>
            <a:ext cx="201611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No.1</a:t>
            </a:r>
          </a:p>
          <a:p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CSR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报告获评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润灵环球责任评级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“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年度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AA+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级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”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700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多家</a:t>
            </a:r>
            <a:r>
              <a:rPr lang="en-US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A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股上市公司</a:t>
            </a:r>
            <a:r>
              <a:rPr lang="zh-CN" altLang="zh-CN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年度排名</a:t>
            </a:r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医药行业第一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199770" y="1182918"/>
            <a:ext cx="1872000" cy="113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华文细黑" pitchFamily="2" charset="-122"/>
                <a:ea typeface="华文细黑" pitchFamily="2" charset="-122"/>
              </a:rPr>
              <a:t>TOP 5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复星医药集团已跻身中国五大本土制药公司</a:t>
            </a:r>
            <a:endParaRPr lang="en-US" altLang="zh-CN" sz="105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0" name="文字方塊 1"/>
          <p:cNvSpPr txBox="1"/>
          <p:nvPr/>
        </p:nvSpPr>
        <p:spPr>
          <a:xfrm>
            <a:off x="1187624" y="1428441"/>
            <a:ext cx="1152128" cy="2070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HK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type="title"/>
          </p:nvPr>
        </p:nvSpPr>
        <p:spPr>
          <a:xfrm>
            <a:off x="323528" y="1438068"/>
            <a:ext cx="6174105" cy="2322975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复星医药公司简介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复星医药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社会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责任理念与管理实践</a:t>
            </a:r>
            <a:endParaRPr lang="en-US" altLang="zh-CN" sz="18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1800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18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复星医药社会责任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优秀案例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28739" indent="-428739">
              <a:buFont typeface="Wingdings" charset="2"/>
              <a:buChar char="l"/>
            </a:pPr>
            <a:endParaRPr lang="en-US" altLang="zh-CN" dirty="0" smtClean="0"/>
          </a:p>
          <a:p>
            <a:pPr marL="428739" indent="-428739">
              <a:buFont typeface="Wingdings" charset="2"/>
              <a:buChar char="l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2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71600" y="1276400"/>
            <a:ext cx="13388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0062B1"/>
                </a:solidFill>
                <a:latin typeface="华文细黑" pitchFamily="2" charset="-122"/>
                <a:ea typeface="华文细黑" pitchFamily="2" charset="-122"/>
              </a:rPr>
              <a:t>近期目标    </a:t>
            </a:r>
            <a:endParaRPr lang="en-US" altLang="zh-CN" sz="1800" b="1" dirty="0">
              <a:solidFill>
                <a:srgbClr val="0062B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9552" y="1772536"/>
            <a:ext cx="2088232" cy="22149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社会责任列入复星医药总体战略体系，成为中国医药健康行业领先的最具社会责任和可持续发展的企业</a:t>
            </a:r>
            <a:endParaRPr lang="en-US" altLang="zh-CN" sz="11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2771800" y="2420808"/>
            <a:ext cx="504056" cy="864363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419872" y="1772536"/>
            <a:ext cx="2088232" cy="22149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与国际接轨，进入全球社会责任和可持续发展体系，成为全球医药健康行业具有国际视野的可持续发展理念的企业之一</a:t>
            </a:r>
            <a:endParaRPr lang="en-US" altLang="zh-CN" sz="11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51920" y="1279233"/>
            <a:ext cx="11079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0062B1"/>
                </a:solidFill>
                <a:latin typeface="华文细黑" pitchFamily="2" charset="-122"/>
                <a:ea typeface="华文细黑" pitchFamily="2" charset="-122"/>
              </a:rPr>
              <a:t>中期目标</a:t>
            </a:r>
            <a:endParaRPr lang="en-US" altLang="zh-CN" sz="1800" b="1" dirty="0">
              <a:solidFill>
                <a:srgbClr val="0062B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5652120" y="2420808"/>
            <a:ext cx="504056" cy="864363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300192" y="1772536"/>
            <a:ext cx="2088232" cy="22149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成为全球医药健康领域最受尊敬的企业公民之一；</a:t>
            </a:r>
            <a:endParaRPr lang="en-US" altLang="zh-CN" sz="11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将社会责任和可持续发展推进到复星医药集团每一个业务环节，成为复星医药员工工作行为的基本原则</a:t>
            </a:r>
            <a:endParaRPr lang="en-US" altLang="zh-CN" sz="11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63548" y="1279233"/>
            <a:ext cx="11657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0062B1"/>
                </a:solidFill>
                <a:latin typeface="华文细黑" pitchFamily="2" charset="-122"/>
                <a:ea typeface="华文细黑" pitchFamily="2" charset="-122"/>
              </a:rPr>
              <a:t>愿景目标 </a:t>
            </a:r>
            <a:endParaRPr lang="en-US" altLang="zh-CN" sz="1800" b="1" dirty="0">
              <a:solidFill>
                <a:srgbClr val="0062B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7808" y="124272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 smtClean="0">
                <a:solidFill>
                  <a:srgbClr val="0062B1"/>
                </a:solidFill>
                <a:latin typeface="微软雅黑" charset="0"/>
                <a:ea typeface="微软雅黑" charset="0"/>
                <a:cs typeface="宋体" charset="0"/>
              </a:rPr>
              <a:t>复星医药可持续发展战略</a:t>
            </a:r>
            <a:r>
              <a:rPr lang="zh-TW" altLang="en-US" sz="1800" dirty="0">
                <a:solidFill>
                  <a:srgbClr val="0062B1"/>
                </a:solidFill>
                <a:latin typeface="微软雅黑" charset="0"/>
                <a:ea typeface="微软雅黑" charset="0"/>
                <a:cs typeface="宋体" charset="0"/>
              </a:rPr>
              <a:t/>
            </a:r>
            <a:br>
              <a:rPr lang="zh-TW" altLang="en-US" sz="1800" dirty="0">
                <a:solidFill>
                  <a:srgbClr val="0062B1"/>
                </a:solidFill>
                <a:latin typeface="微软雅黑" charset="0"/>
                <a:ea typeface="微软雅黑" charset="0"/>
                <a:cs typeface="宋体" charset="0"/>
              </a:rPr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78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9142460" cy="5198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追求人才和产品的可持续发展</a:t>
            </a:r>
            <a:endParaRPr lang="zh-CN" altLang="en-US" sz="2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7563" y="2772088"/>
            <a:ext cx="39484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 smtClean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连续十年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发布社会责任报告。</a:t>
            </a:r>
            <a:r>
              <a:rPr lang="zh-CN" altLang="en-US" sz="1400" dirty="0" smtClean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复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星医药一直认为企业应该出色地完成两份报告：财务报告和社会责任报告</a:t>
            </a:r>
            <a:r>
              <a:rPr lang="zh-CN" altLang="en-US" sz="1400" dirty="0" smtClean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。</a:t>
            </a:r>
            <a:endParaRPr lang="en-US" altLang="zh-CN" sz="1400" dirty="0" smtClean="0">
              <a:latin typeface="华文细黑" panose="02010600040101010101" pitchFamily="2" charset="-122"/>
              <a:ea typeface="华文细黑" panose="02010600040101010101" pitchFamily="2" charset="-122"/>
              <a:cs typeface="华文细黑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altLang="zh-CN" sz="1400" dirty="0">
              <a:solidFill>
                <a:srgbClr val="0062B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charset="0"/>
            </a:endParaRPr>
          </a:p>
          <a:p>
            <a:pPr algn="just"/>
            <a:r>
              <a:rPr lang="zh-CN" altLang="en-US" sz="1400" dirty="0" smtClean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在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复星医药高层看来，最重要的是通过把握好企业的生命周期，即</a:t>
            </a:r>
            <a:r>
              <a:rPr lang="zh-CN" altLang="en-US" sz="1400" dirty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产品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和</a:t>
            </a:r>
            <a:r>
              <a:rPr lang="zh-CN" altLang="en-US" sz="1400" dirty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技术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以及</a:t>
            </a:r>
            <a:r>
              <a:rPr lang="zh-CN" altLang="en-US" sz="1400" dirty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人才团队</a:t>
            </a:r>
            <a:r>
              <a:rPr lang="zh-CN" altLang="en-US" sz="1400" dirty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的可持续发展，从而使企业保持青春和活力</a:t>
            </a:r>
            <a:r>
              <a:rPr lang="zh-CN" altLang="en-US" sz="1400" dirty="0" smtClean="0">
                <a:latin typeface="华文细黑" panose="02010600040101010101" pitchFamily="2" charset="-122"/>
                <a:ea typeface="华文细黑" panose="02010600040101010101" pitchFamily="2" charset="-122"/>
                <a:cs typeface="华文细黑" charset="0"/>
              </a:rPr>
              <a:t>。</a:t>
            </a:r>
            <a:endParaRPr lang="en-US" altLang="zh-CN" sz="1400" dirty="0">
              <a:solidFill>
                <a:srgbClr val="0062B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8024" y="870146"/>
            <a:ext cx="4354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05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我们将聚集更多资源在重大疾病的精准诊断、治疗的创新研发上，更快、更好、更可负担地解决这些重大疾病带来的问题。未来复星医药的核心价值在于此。</a:t>
            </a:r>
            <a:endParaRPr kumimoji="1" lang="zh-CN" altLang="en-US" sz="105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STHeiti Light" charset="-122"/>
            </a:endParaRPr>
          </a:p>
          <a:p>
            <a:pPr algn="r"/>
            <a:r>
              <a:rPr kumimoji="1" lang="zh-CN" altLang="en-US" sz="105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复星医药董事长 陈启宇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89563" y="2338731"/>
            <a:ext cx="43544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5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产品质量关系患者安全及生命，这是医药企业乃至整个社会可持续发展的关键。</a:t>
            </a:r>
            <a:endParaRPr kumimoji="1" lang="en-US" altLang="zh-CN" sz="1050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STHeiti Light" charset="-122"/>
            </a:endParaRPr>
          </a:p>
          <a:p>
            <a:pPr algn="r"/>
            <a:r>
              <a:rPr kumimoji="1" lang="zh-CN" altLang="en-US" sz="105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复</a:t>
            </a:r>
            <a:r>
              <a:rPr kumimoji="1" lang="zh-CN" altLang="en-US" sz="105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星医药联席董事长 姚方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88023" y="3634080"/>
            <a:ext cx="4354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5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做企业要有社会责任感，造福老百姓，服务老百姓，为社会创造价值；做为企业家，要敢争第一，让中国的产品、品牌、模式、价值观和文化走向世界。</a:t>
            </a:r>
            <a:endParaRPr kumimoji="1" lang="en-US" altLang="zh-CN" sz="1050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STHeiti Light" charset="-122"/>
            </a:endParaRPr>
          </a:p>
          <a:p>
            <a:pPr algn="r"/>
            <a:r>
              <a:rPr kumimoji="1" lang="zh-CN" altLang="en-US" sz="105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复</a:t>
            </a:r>
            <a:r>
              <a:rPr kumimoji="1" lang="zh-CN" altLang="en-US" sz="105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星医药总裁</a:t>
            </a:r>
            <a:r>
              <a:rPr kumimoji="1" lang="en-US" altLang="zh-CN" sz="105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&amp;</a:t>
            </a:r>
            <a:r>
              <a:rPr kumimoji="1" lang="zh-CN" altLang="en-US" sz="105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THeiti Light" charset="-122"/>
              </a:rPr>
              <a:t>首席执行官 吴以芳</a:t>
            </a:r>
          </a:p>
        </p:txBody>
      </p:sp>
      <p:pic>
        <p:nvPicPr>
          <p:cNvPr id="12" name="图片 11" descr="2016社会责任报告封面效果图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63" y="870146"/>
            <a:ext cx="1900690" cy="14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83167"/>
            <a:ext cx="3506026" cy="16459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1374" y="2251429"/>
            <a:ext cx="4464496" cy="102181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07504" y="916360"/>
            <a:ext cx="648072" cy="1872208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400" dirty="0" smtClean="0">
                <a:solidFill>
                  <a:srgbClr val="0060B0"/>
                </a:solidFill>
                <a:latin typeface="微软雅黑" charset="0"/>
                <a:ea typeface="微软雅黑" charset="0"/>
                <a:cs typeface="宋体" charset="0"/>
              </a:rPr>
              <a:t>全球配置创新资源</a:t>
            </a:r>
            <a:endParaRPr lang="zh-CN" altLang="en-US" sz="1400" dirty="0">
              <a:solidFill>
                <a:srgbClr val="0060B0"/>
              </a:solidFill>
              <a:latin typeface="微软雅黑" charset="0"/>
              <a:ea typeface="微软雅黑" charset="0"/>
              <a:cs typeface="宋体" charset="0"/>
            </a:endParaRPr>
          </a:p>
        </p:txBody>
      </p:sp>
      <p:sp>
        <p:nvSpPr>
          <p:cNvPr id="7" name="副标题 2"/>
          <p:cNvSpPr txBox="1">
            <a:spLocks/>
          </p:cNvSpPr>
          <p:nvPr/>
        </p:nvSpPr>
        <p:spPr>
          <a:xfrm>
            <a:off x="4430581" y="478775"/>
            <a:ext cx="4392489" cy="35386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华文细黑"/>
                <a:ea typeface="华文细黑"/>
                <a:cs typeface="华文细黑"/>
              </a:defRPr>
            </a:lvl1pPr>
            <a:lvl2pPr marL="454025" indent="-182563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华文细黑"/>
                <a:ea typeface="华文细黑"/>
                <a:cs typeface="华文细黑"/>
              </a:defRPr>
            </a:lvl2pPr>
            <a:lvl3pPr marL="712788" indent="-258763" algn="l" defTabSz="914400" rtl="0" eaLnBrk="1" latinLnBrk="0" hangingPunct="1">
              <a:spcBef>
                <a:spcPct val="20000"/>
              </a:spcBef>
              <a:buFont typeface="Wingdings" charset="2"/>
              <a:buChar char="n"/>
              <a:defRPr sz="1600" kern="1200">
                <a:solidFill>
                  <a:schemeClr val="tx1"/>
                </a:solidFill>
                <a:latin typeface="华文细黑"/>
                <a:ea typeface="华文细黑"/>
                <a:cs typeface="华文细黑"/>
              </a:defRPr>
            </a:lvl3pPr>
            <a:lvl4pPr marL="8032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华文细黑"/>
                <a:ea typeface="华文细黑"/>
                <a:cs typeface="华文细黑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华文细黑"/>
                <a:ea typeface="华文细黑"/>
                <a:cs typeface="华文细黑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zh-CN" altLang="en-US" sz="1600" dirty="0" smtClean="0"/>
              <a:t>我们</a:t>
            </a:r>
            <a:r>
              <a:rPr lang="zh-CN" altLang="zh-CN" sz="1600" dirty="0" smtClean="0"/>
              <a:t>重视创新研发，持续完善“仿创结合”的药品研发体系，拥有国家级企业技术中心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</p:txBody>
      </p:sp>
      <p:sp>
        <p:nvSpPr>
          <p:cNvPr id="8" name="TextBox 4"/>
          <p:cNvSpPr txBox="1"/>
          <p:nvPr/>
        </p:nvSpPr>
        <p:spPr>
          <a:xfrm>
            <a:off x="689773" y="2248465"/>
            <a:ext cx="3667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华文细黑" pitchFamily="2" charset="-122"/>
                <a:ea typeface="华文细黑" pitchFamily="2" charset="-122"/>
                <a:cs typeface="华文细黑"/>
              </a:rPr>
              <a:t>我们在中国、美国、印度等建立了高效的国际化研发团队</a:t>
            </a:r>
            <a:endParaRPr lang="en-US" altLang="zh-CN" sz="1000" dirty="0">
              <a:latin typeface="华文细黑" pitchFamily="2" charset="-122"/>
              <a:ea typeface="华文细黑" pitchFamily="2" charset="-122"/>
              <a:cs typeface="华文细黑"/>
            </a:endParaRPr>
          </a:p>
        </p:txBody>
      </p:sp>
      <p:sp>
        <p:nvSpPr>
          <p:cNvPr id="40" name="Rounded Rectangle 31"/>
          <p:cNvSpPr>
            <a:spLocks noChangeArrowheads="1"/>
          </p:cNvSpPr>
          <p:nvPr/>
        </p:nvSpPr>
        <p:spPr bwMode="auto">
          <a:xfrm>
            <a:off x="6370460" y="1590139"/>
            <a:ext cx="848180" cy="36444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华文细黑" charset="0"/>
                <a:ea typeface="华文细黑" charset="0"/>
                <a:cs typeface="华文细黑" charset="0"/>
              </a:rPr>
              <a:t>高价值仿制药</a:t>
            </a:r>
            <a:endParaRPr lang="en-US" sz="800" dirty="0">
              <a:solidFill>
                <a:schemeClr val="bg1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41" name="Rounded Rectangle 31"/>
          <p:cNvSpPr>
            <a:spLocks noChangeArrowheads="1"/>
          </p:cNvSpPr>
          <p:nvPr/>
        </p:nvSpPr>
        <p:spPr bwMode="auto">
          <a:xfrm>
            <a:off x="6372199" y="2065398"/>
            <a:ext cx="843925" cy="4299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chemeClr val="accent3"/>
            </a:solidFill>
            <a:prstDash val="dash"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重庆医工院、</a:t>
            </a:r>
            <a:endParaRPr lang="zh-CN" altLang="en-US" sz="700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  <a:p>
            <a:pPr algn="ctr"/>
            <a:r>
              <a:rPr lang="zh-CN" altLang="en-US" sz="700" dirty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星</a:t>
            </a:r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泰医药</a:t>
            </a:r>
            <a:endParaRPr lang="zh-CN" altLang="en-US" sz="700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43" name="Rounded Rectangle 33"/>
          <p:cNvSpPr>
            <a:spLocks noChangeArrowheads="1"/>
          </p:cNvSpPr>
          <p:nvPr/>
        </p:nvSpPr>
        <p:spPr bwMode="auto">
          <a:xfrm>
            <a:off x="4571999" y="2052298"/>
            <a:ext cx="720080" cy="4430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chemeClr val="accent3"/>
            </a:solidFill>
            <a:prstDash val="dash"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复创医药</a:t>
            </a:r>
            <a:endParaRPr lang="zh-CN" altLang="en-US" sz="700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44" name="Rounded Rectangle 34"/>
          <p:cNvSpPr>
            <a:spLocks noChangeArrowheads="1"/>
          </p:cNvSpPr>
          <p:nvPr/>
        </p:nvSpPr>
        <p:spPr bwMode="auto">
          <a:xfrm>
            <a:off x="5440634" y="2052298"/>
            <a:ext cx="748112" cy="4430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chemeClr val="accent3"/>
            </a:solidFill>
            <a:prstDash val="dash"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复</a:t>
            </a:r>
            <a:r>
              <a:rPr lang="zh-CN" altLang="en-US" sz="700" dirty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宏汉</a:t>
            </a:r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霖</a:t>
            </a:r>
            <a:endParaRPr lang="zh-CN" altLang="en-US" sz="700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46" name="Rounded Rectangle 31"/>
          <p:cNvSpPr>
            <a:spLocks noChangeArrowheads="1"/>
          </p:cNvSpPr>
          <p:nvPr/>
        </p:nvSpPr>
        <p:spPr bwMode="auto">
          <a:xfrm>
            <a:off x="4571999" y="1590139"/>
            <a:ext cx="720080" cy="36444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华文细黑" charset="0"/>
                <a:ea typeface="华文细黑" charset="0"/>
                <a:cs typeface="华文细黑" charset="0"/>
              </a:rPr>
              <a:t>化学创新药平台</a:t>
            </a:r>
            <a:endParaRPr lang="en-US" altLang="zh-CN" sz="800" dirty="0">
              <a:solidFill>
                <a:schemeClr val="bg1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47" name="Rounded Rectangle 31"/>
          <p:cNvSpPr>
            <a:spLocks noChangeArrowheads="1"/>
          </p:cNvSpPr>
          <p:nvPr/>
        </p:nvSpPr>
        <p:spPr bwMode="auto">
          <a:xfrm>
            <a:off x="5440634" y="1590139"/>
            <a:ext cx="748112" cy="36444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华文细黑" charset="0"/>
                <a:ea typeface="华文细黑" charset="0"/>
                <a:cs typeface="华文细黑" charset="0"/>
              </a:rPr>
              <a:t>生物药平台</a:t>
            </a:r>
            <a:endParaRPr lang="en-US" altLang="zh-CN" sz="800" dirty="0">
              <a:solidFill>
                <a:schemeClr val="bg1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cxnSp>
        <p:nvCxnSpPr>
          <p:cNvPr id="48" name="直线连接符 21503"/>
          <p:cNvCxnSpPr>
            <a:stCxn id="47" idx="2"/>
            <a:endCxn id="48" idx="0"/>
          </p:cNvCxnSpPr>
          <p:nvPr/>
        </p:nvCxnSpPr>
        <p:spPr>
          <a:xfrm flipH="1">
            <a:off x="6794162" y="1954583"/>
            <a:ext cx="388" cy="11081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90"/>
          <p:cNvCxnSpPr>
            <a:stCxn id="53" idx="2"/>
            <a:endCxn id="50" idx="0"/>
          </p:cNvCxnSpPr>
          <p:nvPr/>
        </p:nvCxnSpPr>
        <p:spPr>
          <a:xfrm>
            <a:off x="7812361" y="2496421"/>
            <a:ext cx="72008" cy="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93"/>
          <p:cNvCxnSpPr>
            <a:stCxn id="54" idx="2"/>
            <a:endCxn id="51" idx="0"/>
          </p:cNvCxnSpPr>
          <p:nvPr/>
        </p:nvCxnSpPr>
        <p:spPr>
          <a:xfrm>
            <a:off x="5814690" y="1954583"/>
            <a:ext cx="0" cy="9771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31"/>
          <p:cNvSpPr>
            <a:spLocks noChangeArrowheads="1"/>
          </p:cNvSpPr>
          <p:nvPr/>
        </p:nvSpPr>
        <p:spPr bwMode="auto">
          <a:xfrm>
            <a:off x="7452319" y="1601074"/>
            <a:ext cx="720081" cy="36444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华文细黑" charset="0"/>
                <a:ea typeface="华文细黑" charset="0"/>
                <a:cs typeface="华文细黑" charset="0"/>
              </a:rPr>
              <a:t>细胞免疫平台</a:t>
            </a:r>
            <a:endParaRPr lang="en-US" altLang="zh-CN" sz="800" dirty="0">
              <a:solidFill>
                <a:schemeClr val="bg1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sp>
        <p:nvSpPr>
          <p:cNvPr id="53" name="Rounded Rectangle 32"/>
          <p:cNvSpPr>
            <a:spLocks noChangeArrowheads="1"/>
          </p:cNvSpPr>
          <p:nvPr/>
        </p:nvSpPr>
        <p:spPr bwMode="auto">
          <a:xfrm>
            <a:off x="7452320" y="2055754"/>
            <a:ext cx="720081" cy="4406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chemeClr val="accent3"/>
            </a:solidFill>
            <a:prstDash val="dash"/>
            <a:round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zh-CN" altLang="en-US" sz="700" dirty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复</a:t>
            </a:r>
            <a:r>
              <a:rPr lang="zh-CN" altLang="en-US" sz="700" dirty="0" smtClean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星凯特</a:t>
            </a:r>
            <a:endParaRPr lang="zh-CN" altLang="en-US" sz="700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cxnSp>
        <p:nvCxnSpPr>
          <p:cNvPr id="54" name="直线连接符 21503"/>
          <p:cNvCxnSpPr/>
          <p:nvPr/>
        </p:nvCxnSpPr>
        <p:spPr>
          <a:xfrm flipH="1">
            <a:off x="8604059" y="1920357"/>
            <a:ext cx="388" cy="11081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5724128" y="1132384"/>
            <a:ext cx="110799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</a:pPr>
            <a:r>
              <a:rPr kumimoji="1" lang="zh-TW" altLang="en-US" sz="1800" b="1" dirty="0">
                <a:solidFill>
                  <a:schemeClr val="accent3"/>
                </a:solidFill>
                <a:latin typeface="华文细黑" charset="0"/>
                <a:ea typeface="华文细黑" charset="0"/>
                <a:cs typeface="华文细黑" charset="0"/>
              </a:rPr>
              <a:t>研发平台</a:t>
            </a:r>
            <a:endParaRPr kumimoji="1" lang="en-US" altLang="zh-CN" sz="1800" b="1" dirty="0">
              <a:solidFill>
                <a:schemeClr val="accent3"/>
              </a:solidFill>
              <a:latin typeface="华文细黑" charset="0"/>
              <a:ea typeface="华文细黑" charset="0"/>
              <a:cs typeface="华文细黑" charset="0"/>
            </a:endParaRPr>
          </a:p>
        </p:txBody>
      </p:sp>
      <p:cxnSp>
        <p:nvCxnSpPr>
          <p:cNvPr id="56" name="肘形连接符 55"/>
          <p:cNvCxnSpPr/>
          <p:nvPr/>
        </p:nvCxnSpPr>
        <p:spPr>
          <a:xfrm rot="5400000" flipH="1" flipV="1">
            <a:off x="6325478" y="-265169"/>
            <a:ext cx="29822" cy="3680794"/>
          </a:xfrm>
          <a:prstGeom prst="bentConnector3">
            <a:avLst>
              <a:gd name="adj1" fmla="val 348320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93"/>
          <p:cNvCxnSpPr/>
          <p:nvPr/>
        </p:nvCxnSpPr>
        <p:spPr>
          <a:xfrm>
            <a:off x="5814690" y="1492424"/>
            <a:ext cx="0" cy="9771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线连接符 93"/>
          <p:cNvCxnSpPr/>
          <p:nvPr/>
        </p:nvCxnSpPr>
        <p:spPr>
          <a:xfrm flipH="1">
            <a:off x="6794161" y="1492424"/>
            <a:ext cx="389" cy="9771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标题 1"/>
          <p:cNvSpPr txBox="1">
            <a:spLocks/>
          </p:cNvSpPr>
          <p:nvPr/>
        </p:nvSpPr>
        <p:spPr>
          <a:xfrm>
            <a:off x="35496" y="2932584"/>
            <a:ext cx="766524" cy="2304256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400" dirty="0" smtClean="0">
                <a:solidFill>
                  <a:srgbClr val="0060B0"/>
                </a:solidFill>
                <a:latin typeface="微软雅黑" charset="0"/>
                <a:ea typeface="微软雅黑" charset="0"/>
                <a:cs typeface="宋体" charset="0"/>
              </a:rPr>
              <a:t>建立开放多赢的创新机制</a:t>
            </a:r>
            <a:endParaRPr lang="zh-CN" altLang="en-US" sz="1400" dirty="0">
              <a:solidFill>
                <a:srgbClr val="0060B0"/>
              </a:solidFill>
              <a:latin typeface="微软雅黑" charset="0"/>
              <a:ea typeface="微软雅黑" charset="0"/>
              <a:cs typeface="宋体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7504" y="2788568"/>
            <a:ext cx="8865369" cy="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标题 1"/>
          <p:cNvSpPr txBox="1">
            <a:spLocks/>
          </p:cNvSpPr>
          <p:nvPr/>
        </p:nvSpPr>
        <p:spPr>
          <a:xfrm>
            <a:off x="107504" y="150735"/>
            <a:ext cx="7772400" cy="486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1" lang="zh-CN" altLang="en-US" sz="1800" dirty="0" smtClean="0"/>
              <a:t> 创新是医药企业可持续发展中最重要的责任</a:t>
            </a:r>
            <a:endParaRPr kumimoji="1" lang="zh-CN" altLang="en-US" sz="1800" dirty="0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97" y="2987792"/>
            <a:ext cx="2740568" cy="19577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834" y="2959315"/>
            <a:ext cx="1659638" cy="100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823" y="4042815"/>
            <a:ext cx="1634649" cy="888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719" y="2959315"/>
            <a:ext cx="3190561" cy="19823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3976" y="228630"/>
            <a:ext cx="7772400" cy="327690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0062B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2017</a:t>
            </a:r>
            <a:r>
              <a:rPr lang="zh-CN" altLang="en-US" sz="2800" dirty="0" smtClean="0">
                <a:solidFill>
                  <a:srgbClr val="0062B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年社会责任报告亮点</a:t>
            </a:r>
            <a:endParaRPr kumimoji="1" lang="zh-CN" altLang="en-US" sz="2800" dirty="0">
              <a:solidFill>
                <a:srgbClr val="0062B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69241" y="3133729"/>
            <a:ext cx="1944816" cy="1524785"/>
          </a:xfrm>
          <a:prstGeom prst="rect">
            <a:avLst/>
          </a:prstGeom>
          <a:noFill/>
          <a:ln>
            <a:solidFill>
              <a:srgbClr val="F3A8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75"/>
          </a:p>
        </p:txBody>
      </p:sp>
      <p:sp>
        <p:nvSpPr>
          <p:cNvPr id="53" name="圆角矩形 52"/>
          <p:cNvSpPr/>
          <p:nvPr/>
        </p:nvSpPr>
        <p:spPr>
          <a:xfrm>
            <a:off x="2769241" y="2929789"/>
            <a:ext cx="1944816" cy="162068"/>
          </a:xfrm>
          <a:prstGeom prst="roundRect">
            <a:avLst/>
          </a:prstGeom>
          <a:solidFill>
            <a:srgbClr val="F3A8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>
                <a:solidFill>
                  <a:schemeClr val="bg1"/>
                </a:solidFill>
                <a:latin typeface="华文细黑"/>
                <a:ea typeface="华文细黑"/>
                <a:cs typeface="华文细黑"/>
              </a:rPr>
              <a:t>贡献社会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508369" y="936583"/>
            <a:ext cx="1944816" cy="162068"/>
          </a:xfrm>
          <a:prstGeom prst="roundRect">
            <a:avLst/>
          </a:prstGeom>
          <a:solidFill>
            <a:srgbClr val="0062B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提供优质产品</a:t>
            </a:r>
            <a:endParaRPr lang="zh-CN" altLang="zh-CN" sz="9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799791" y="3201644"/>
            <a:ext cx="141963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2017</a:t>
            </a:r>
            <a:r>
              <a:rPr lang="zh-CN" altLang="en-US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年</a:t>
            </a:r>
            <a:r>
              <a:rPr lang="zh-CN" altLang="en-US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每股社会贡献</a:t>
            </a:r>
            <a:r>
              <a:rPr lang="zh-CN" altLang="en-US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值</a:t>
            </a:r>
            <a:r>
              <a:rPr lang="en-US" altLang="zh-CN" sz="1500" b="1" dirty="0">
                <a:solidFill>
                  <a:srgbClr val="F3A824"/>
                </a:solidFill>
                <a:latin typeface="Myriad Pro"/>
                <a:ea typeface="华文细黑"/>
                <a:cs typeface="华文细黑"/>
              </a:rPr>
              <a:t>3</a:t>
            </a:r>
            <a:r>
              <a:rPr lang="en-US" altLang="zh-CN" sz="1500" b="1" dirty="0" smtClean="0">
                <a:solidFill>
                  <a:srgbClr val="F3A824"/>
                </a:solidFill>
                <a:latin typeface="Myriad Pro"/>
                <a:ea typeface="华文细黑"/>
                <a:cs typeface="Myriad Pro"/>
              </a:rPr>
              <a:t>.48</a:t>
            </a:r>
            <a:r>
              <a:rPr lang="zh-CN" altLang="en-US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元</a:t>
            </a:r>
            <a:endParaRPr lang="en-US" altLang="zh-CN" sz="900" dirty="0">
              <a:solidFill>
                <a:srgbClr val="F3A824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zh-CN" altLang="en-US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较</a:t>
            </a:r>
            <a:r>
              <a:rPr lang="en-US" altLang="zh-CN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2015</a:t>
            </a:r>
            <a:r>
              <a:rPr lang="zh-CN" altLang="en-US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年增长</a:t>
            </a:r>
            <a:r>
              <a:rPr lang="en-US" altLang="zh-CN" sz="1500" b="1" dirty="0">
                <a:solidFill>
                  <a:srgbClr val="F3A824"/>
                </a:solidFill>
                <a:latin typeface="Myriad Pro"/>
                <a:ea typeface="华文细黑"/>
                <a:cs typeface="Myriad Pro"/>
              </a:rPr>
              <a:t>8.3</a:t>
            </a:r>
            <a:r>
              <a:rPr lang="en-US" altLang="zh-CN" sz="15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%</a:t>
            </a:r>
            <a:endParaRPr lang="zh-CN" altLang="en-US" sz="1500" dirty="0">
              <a:solidFill>
                <a:srgbClr val="F3A824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799792" y="3972774"/>
            <a:ext cx="1375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2017</a:t>
            </a:r>
            <a:r>
              <a:rPr lang="zh-CN" altLang="zh-CN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年度</a:t>
            </a:r>
            <a:r>
              <a:rPr lang="zh-CN" altLang="zh-CN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上缴</a:t>
            </a:r>
            <a:r>
              <a:rPr lang="zh-CN" altLang="zh-CN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税收</a:t>
            </a:r>
            <a:r>
              <a:rPr lang="en-US" altLang="zh-CN" sz="1500" b="1" dirty="0" smtClean="0">
                <a:solidFill>
                  <a:srgbClr val="F3A824"/>
                </a:solidFill>
                <a:latin typeface="Myriad Pro"/>
                <a:ea typeface="华文细黑"/>
                <a:cs typeface="华文细黑"/>
              </a:rPr>
              <a:t>20</a:t>
            </a:r>
            <a:r>
              <a:rPr lang="en-US" altLang="zh-CN" sz="1500" b="1" dirty="0" smtClean="0">
                <a:solidFill>
                  <a:srgbClr val="F3A824"/>
                </a:solidFill>
                <a:latin typeface="Myriad Pro"/>
                <a:ea typeface="华文细黑"/>
                <a:cs typeface="Myriad Pro"/>
              </a:rPr>
              <a:t>.53</a:t>
            </a:r>
            <a:r>
              <a:rPr lang="zh-CN" altLang="zh-CN" sz="900" dirty="0" smtClean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亿</a:t>
            </a:r>
            <a:r>
              <a:rPr lang="zh-CN" altLang="zh-CN" sz="900" dirty="0">
                <a:solidFill>
                  <a:srgbClr val="F3A824"/>
                </a:solidFill>
                <a:latin typeface="华文细黑"/>
                <a:ea typeface="华文细黑"/>
                <a:cs typeface="华文细黑"/>
              </a:rPr>
              <a:t>元</a:t>
            </a:r>
            <a:endParaRPr lang="zh-CN" altLang="en-US" sz="900" dirty="0">
              <a:solidFill>
                <a:srgbClr val="F3A824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7326" y="1592974"/>
            <a:ext cx="1830509" cy="1027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01" b="1" dirty="0" smtClean="0">
                <a:solidFill>
                  <a:srgbClr val="0062B1"/>
                </a:solidFill>
                <a:latin typeface="Myriad Pro"/>
                <a:ea typeface="华文细黑"/>
                <a:cs typeface="Myriad Pro"/>
              </a:rPr>
              <a:t>10</a:t>
            </a:r>
            <a:r>
              <a:rPr lang="zh-CN" altLang="en-US" sz="800" b="1" dirty="0">
                <a:solidFill>
                  <a:srgbClr val="0062B1"/>
                </a:solidFill>
                <a:latin typeface="Myriad Pro"/>
                <a:ea typeface="华文细黑"/>
                <a:cs typeface="Myriad Pro"/>
              </a:rPr>
              <a:t>余</a:t>
            </a:r>
            <a:r>
              <a:rPr lang="zh-CN" altLang="en-US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条</a:t>
            </a:r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原料药通过国际</a:t>
            </a:r>
            <a:r>
              <a:rPr lang="en-US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GMP</a:t>
            </a:r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认证</a:t>
            </a:r>
            <a:r>
              <a:rPr lang="en-US" altLang="zh-CN" sz="1800" b="1" dirty="0">
                <a:solidFill>
                  <a:srgbClr val="0062B1"/>
                </a:solidFill>
                <a:latin typeface="Myriad Pro"/>
                <a:ea typeface="华文细黑"/>
                <a:cs typeface="华文细黑"/>
              </a:rPr>
              <a:t>100%</a:t>
            </a:r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通过国内官方检查</a:t>
            </a:r>
            <a:endParaRPr lang="en-US" altLang="zh-CN" sz="675" dirty="0">
              <a:solidFill>
                <a:srgbClr val="0062B1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zh-CN" altLang="en-US" sz="825" dirty="0">
                <a:solidFill>
                  <a:srgbClr val="0062B1"/>
                </a:solidFill>
                <a:latin typeface="Myriad Pro"/>
                <a:ea typeface="华文细黑"/>
                <a:cs typeface="华文细黑"/>
              </a:rPr>
              <a:t>成员医院患者满意度高于</a:t>
            </a:r>
            <a:r>
              <a:rPr lang="en-US" altLang="zh-CN" sz="1500" b="1" dirty="0">
                <a:solidFill>
                  <a:srgbClr val="0062B1"/>
                </a:solidFill>
                <a:latin typeface="华文细黑" pitchFamily="2" charset="-122"/>
                <a:ea typeface="华文细黑" pitchFamily="2" charset="-122"/>
                <a:cs typeface="华文细黑"/>
              </a:rPr>
              <a:t>92%</a:t>
            </a:r>
            <a:endParaRPr lang="zh-CN" altLang="en-US" sz="1500" b="1" dirty="0">
              <a:solidFill>
                <a:srgbClr val="0062B1"/>
              </a:solidFill>
              <a:latin typeface="华文细黑" pitchFamily="2" charset="-122"/>
              <a:ea typeface="华文细黑" pitchFamily="2" charset="-122"/>
              <a:cs typeface="华文细黑"/>
            </a:endParaRPr>
          </a:p>
          <a:p>
            <a:endParaRPr lang="zh-CN" altLang="en-US" sz="675" dirty="0">
              <a:solidFill>
                <a:srgbClr val="0062B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769241" y="1207819"/>
            <a:ext cx="165929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2017</a:t>
            </a:r>
            <a:r>
              <a:rPr lang="zh-CN" altLang="en-US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年</a:t>
            </a:r>
            <a:r>
              <a:rPr lang="zh-CN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支付给职工及为职工支付的现金超过</a:t>
            </a:r>
            <a:r>
              <a:rPr lang="en-US" altLang="zh-CN" sz="1350" b="1" dirty="0" smtClean="0">
                <a:solidFill>
                  <a:srgbClr val="0062B1"/>
                </a:solidFill>
                <a:latin typeface="Myriad Pro"/>
                <a:ea typeface="华文细黑"/>
                <a:cs typeface="Myriad Pro"/>
              </a:rPr>
              <a:t>28.72</a:t>
            </a:r>
            <a:r>
              <a:rPr lang="zh-CN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亿</a:t>
            </a:r>
            <a:r>
              <a:rPr lang="zh-CN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元</a:t>
            </a:r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，</a:t>
            </a:r>
            <a:r>
              <a:rPr lang="zh-CN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较</a:t>
            </a:r>
            <a:r>
              <a:rPr lang="en-US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2016</a:t>
            </a:r>
            <a:r>
              <a:rPr lang="zh-CN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年增长</a:t>
            </a:r>
            <a:r>
              <a:rPr lang="en-US" altLang="zh-CN" sz="1350" b="1" dirty="0" smtClean="0">
                <a:solidFill>
                  <a:srgbClr val="0062B1"/>
                </a:solidFill>
                <a:latin typeface="Myriad Pro"/>
                <a:ea typeface="华文细黑"/>
                <a:cs typeface="华文细黑"/>
              </a:rPr>
              <a:t>30</a:t>
            </a:r>
            <a:r>
              <a:rPr lang="en-US" altLang="zh-CN" sz="1350" b="1" dirty="0" smtClean="0">
                <a:solidFill>
                  <a:srgbClr val="0062B1"/>
                </a:solidFill>
                <a:latin typeface="Myriad Pro"/>
                <a:ea typeface="华文细黑"/>
                <a:cs typeface="Myriad Pro"/>
              </a:rPr>
              <a:t>.78%</a:t>
            </a:r>
            <a:endParaRPr kumimoji="1" lang="zh-CN" altLang="en-US" sz="1350" b="1" dirty="0">
              <a:solidFill>
                <a:srgbClr val="0062B1"/>
              </a:solidFill>
              <a:latin typeface="Myriad Pro"/>
              <a:cs typeface="Myriad Pro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791929" y="1899150"/>
            <a:ext cx="1305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员工人数</a:t>
            </a:r>
            <a:r>
              <a:rPr lang="zh-CN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共</a:t>
            </a:r>
            <a:r>
              <a:rPr lang="en-US" altLang="zh-CN" sz="1350" b="1" dirty="0" smtClean="0">
                <a:solidFill>
                  <a:srgbClr val="0062B1"/>
                </a:solidFill>
                <a:latin typeface="Myriad Pro"/>
                <a:ea typeface="华文细黑"/>
                <a:cs typeface="华文细黑"/>
              </a:rPr>
              <a:t>28</a:t>
            </a:r>
            <a:r>
              <a:rPr lang="en-US" altLang="zh-CN" sz="1350" b="1" dirty="0" smtClean="0">
                <a:solidFill>
                  <a:srgbClr val="0062B1"/>
                </a:solidFill>
                <a:latin typeface="Myriad Pro"/>
                <a:ea typeface="华文细黑"/>
                <a:cs typeface="Myriad Pro"/>
              </a:rPr>
              <a:t>,848</a:t>
            </a:r>
            <a:r>
              <a:rPr lang="en-US" altLang="zh-CN" sz="1050" b="1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zh-CN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人</a:t>
            </a:r>
            <a:r>
              <a:rPr lang="zh-CN" altLang="zh-CN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，</a:t>
            </a:r>
            <a:r>
              <a:rPr lang="zh-CN" altLang="en-US" sz="675" dirty="0" smtClean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员工工资均高于所在地最低工资标准</a:t>
            </a:r>
            <a:endParaRPr lang="zh-CN" altLang="zh-CN" sz="675" dirty="0">
              <a:solidFill>
                <a:srgbClr val="0062B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038214" y="3524223"/>
            <a:ext cx="1931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900" dirty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过去五年内，向社会捐助超人民币</a:t>
            </a:r>
            <a:r>
              <a:rPr lang="en-US" altLang="zh-CN" sz="1500" b="1" dirty="0" smtClean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3,5</a:t>
            </a:r>
            <a:r>
              <a:rPr lang="zh-CN" altLang="zh-CN" sz="1500" b="1" dirty="0" smtClean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00</a:t>
            </a:r>
            <a:r>
              <a:rPr lang="zh-CN" altLang="zh-CN" sz="900" dirty="0" smtClean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万</a:t>
            </a:r>
            <a:r>
              <a:rPr lang="zh-CN" altLang="zh-CN" sz="900" dirty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元</a:t>
            </a:r>
            <a:endParaRPr lang="en-US" altLang="zh-CN" sz="900" dirty="0">
              <a:solidFill>
                <a:srgbClr val="FFA900"/>
              </a:solidFill>
              <a:latin typeface="华文细黑"/>
              <a:ea typeface="华文细黑"/>
              <a:cs typeface="华文细黑"/>
            </a:endParaRPr>
          </a:p>
          <a:p>
            <a:endParaRPr lang="en-US" altLang="zh-CN" sz="900" dirty="0">
              <a:solidFill>
                <a:schemeClr val="accent2">
                  <a:lumMod val="60000"/>
                  <a:lumOff val="40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900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细黑" pitchFamily="2" charset="-122"/>
                <a:ea typeface="华文细黑" pitchFamily="2" charset="-122"/>
              </a:rPr>
              <a:t>推进中央“精准扶贫、精准脱贫”决策，精准扶贫的投入金额</a:t>
            </a:r>
            <a:r>
              <a:rPr lang="zh-CN" altLang="en-US" sz="9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华文细黑" pitchFamily="2" charset="-122"/>
                <a:ea typeface="华文细黑" pitchFamily="2" charset="-122"/>
              </a:rPr>
              <a:t>超过</a:t>
            </a:r>
            <a:r>
              <a:rPr lang="en-US" altLang="zh-CN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华文细黑" pitchFamily="2" charset="-122"/>
                <a:ea typeface="华文细黑" pitchFamily="2" charset="-122"/>
              </a:rPr>
              <a:t>930</a:t>
            </a:r>
            <a:r>
              <a:rPr lang="zh-CN" altLang="en-US" sz="9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华文细黑" pitchFamily="2" charset="-122"/>
                <a:ea typeface="华文细黑" pitchFamily="2" charset="-122"/>
              </a:rPr>
              <a:t>万</a:t>
            </a:r>
            <a:r>
              <a:rPr lang="zh-CN" altLang="en-US" sz="900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细黑" pitchFamily="2" charset="-122"/>
                <a:ea typeface="华文细黑" pitchFamily="2" charset="-122"/>
              </a:rPr>
              <a:t>元</a:t>
            </a:r>
            <a:endParaRPr lang="zh-CN" altLang="zh-CN" sz="900" dirty="0">
              <a:solidFill>
                <a:schemeClr val="accent2">
                  <a:lumMod val="60000"/>
                  <a:lumOff val="40000"/>
                </a:schemeClr>
              </a:solidFill>
              <a:latin typeface="华文细黑" pitchFamily="2" charset="-122"/>
              <a:ea typeface="华文细黑" pitchFamily="2" charset="-122"/>
              <a:cs typeface="华文细黑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327185" y="1171971"/>
            <a:ext cx="11344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向全球疟疾流行地区供应的注射用青蒿琥酯</a:t>
            </a:r>
            <a:endParaRPr lang="en-US" altLang="zh-CN" sz="675" dirty="0">
              <a:solidFill>
                <a:srgbClr val="0062B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28120" y="1517054"/>
            <a:ext cx="11344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挽救了超过</a:t>
            </a:r>
            <a:endParaRPr lang="zh-CN" altLang="zh-CN" sz="675" dirty="0">
              <a:solidFill>
                <a:srgbClr val="0062B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2753829" y="936583"/>
            <a:ext cx="1944816" cy="162068"/>
          </a:xfrm>
          <a:prstGeom prst="roundRect">
            <a:avLst/>
          </a:prstGeom>
          <a:solidFill>
            <a:srgbClr val="0062B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关爱员工</a:t>
            </a:r>
            <a:endParaRPr kumimoji="1" lang="zh-CN" altLang="en-US" sz="9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5003618" y="2929789"/>
            <a:ext cx="1944816" cy="162068"/>
          </a:xfrm>
          <a:prstGeom prst="roundRect">
            <a:avLst/>
          </a:prstGeom>
          <a:solidFill>
            <a:srgbClr val="FF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热心公益</a:t>
            </a:r>
            <a:endParaRPr lang="zh-CN" altLang="zh-CN" sz="9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038214" y="3151293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b="1" dirty="0" smtClean="0">
                <a:solidFill>
                  <a:srgbClr val="FFA900"/>
                </a:solidFill>
                <a:latin typeface="Myriad Pro"/>
                <a:ea typeface="华文细黑"/>
                <a:cs typeface="华文细黑"/>
              </a:rPr>
              <a:t>1114</a:t>
            </a:r>
            <a:r>
              <a:rPr lang="zh-CN" altLang="zh-CN" sz="750" dirty="0" smtClean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万</a:t>
            </a:r>
            <a:r>
              <a:rPr lang="zh-CN" altLang="en-US" sz="750" dirty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元公益投入</a:t>
            </a:r>
            <a:endParaRPr lang="zh-CN" altLang="en-US" sz="1200" dirty="0">
              <a:solidFill>
                <a:srgbClr val="FFA900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054528" y="3183834"/>
            <a:ext cx="8386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b="1" dirty="0">
                <a:solidFill>
                  <a:srgbClr val="FFA900"/>
                </a:solidFill>
                <a:latin typeface="Myriad Pro"/>
                <a:ea typeface="华文细黑"/>
                <a:cs typeface="华文细黑"/>
              </a:rPr>
              <a:t>4</a:t>
            </a:r>
            <a:r>
              <a:rPr lang="en-US" altLang="zh-CN" sz="1350" b="1" dirty="0" smtClean="0">
                <a:solidFill>
                  <a:srgbClr val="FFA900"/>
                </a:solidFill>
                <a:latin typeface="Myriad Pro"/>
                <a:ea typeface="华文细黑"/>
                <a:cs typeface="华文细黑"/>
              </a:rPr>
              <a:t>5</a:t>
            </a:r>
            <a:r>
              <a:rPr lang="zh-CN" altLang="zh-CN" sz="750" dirty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次</a:t>
            </a:r>
            <a:r>
              <a:rPr lang="zh-CN" altLang="en-US" sz="750" dirty="0">
                <a:solidFill>
                  <a:srgbClr val="FFA900"/>
                </a:solidFill>
                <a:latin typeface="华文细黑"/>
                <a:ea typeface="华文细黑"/>
                <a:cs typeface="华文细黑"/>
              </a:rPr>
              <a:t>公益捐助</a:t>
            </a:r>
            <a:endParaRPr lang="zh-CN" altLang="en-US" sz="1200" dirty="0">
              <a:solidFill>
                <a:srgbClr val="FFA900"/>
              </a:solidFill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10" y="4172310"/>
            <a:ext cx="587767" cy="432181"/>
          </a:xfrm>
          <a:prstGeom prst="rect">
            <a:avLst/>
          </a:prstGeom>
        </p:spPr>
      </p:pic>
      <p:sp>
        <p:nvSpPr>
          <p:cNvPr id="83" name="矩形 82"/>
          <p:cNvSpPr/>
          <p:nvPr/>
        </p:nvSpPr>
        <p:spPr>
          <a:xfrm>
            <a:off x="508369" y="1140523"/>
            <a:ext cx="1944816" cy="1524785"/>
          </a:xfrm>
          <a:prstGeom prst="rect">
            <a:avLst/>
          </a:prstGeom>
          <a:noFill/>
          <a:ln>
            <a:solidFill>
              <a:srgbClr val="0062B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75">
              <a:solidFill>
                <a:srgbClr val="0062B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753829" y="1136758"/>
            <a:ext cx="1944816" cy="1524785"/>
          </a:xfrm>
          <a:prstGeom prst="rect">
            <a:avLst/>
          </a:prstGeom>
          <a:noFill/>
          <a:ln>
            <a:solidFill>
              <a:srgbClr val="0062B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5" name="矩形 84"/>
          <p:cNvSpPr/>
          <p:nvPr/>
        </p:nvSpPr>
        <p:spPr>
          <a:xfrm>
            <a:off x="5003618" y="3129964"/>
            <a:ext cx="1944816" cy="1524785"/>
          </a:xfrm>
          <a:prstGeom prst="rect">
            <a:avLst/>
          </a:prstGeom>
          <a:noFill/>
          <a:ln>
            <a:solidFill>
              <a:srgbClr val="FFA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75"/>
          </a:p>
        </p:txBody>
      </p:sp>
      <p:pic>
        <p:nvPicPr>
          <p:cNvPr id="86" name="图片 8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935" y="2108276"/>
            <a:ext cx="454688" cy="454688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686" y="4181909"/>
            <a:ext cx="439731" cy="376913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62" y="2369942"/>
            <a:ext cx="428757" cy="295366"/>
          </a:xfrm>
          <a:prstGeom prst="rect">
            <a:avLst/>
          </a:prstGeom>
        </p:spPr>
      </p:pic>
      <p:sp>
        <p:nvSpPr>
          <p:cNvPr id="89" name="矩形 88"/>
          <p:cNvSpPr/>
          <p:nvPr/>
        </p:nvSpPr>
        <p:spPr>
          <a:xfrm>
            <a:off x="568863" y="1152673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62B1"/>
                </a:solidFill>
                <a:latin typeface="华文细黑"/>
                <a:ea typeface="华文细黑"/>
                <a:cs typeface="Myriad Pro"/>
              </a:rPr>
              <a:t>一亿</a:t>
            </a:r>
            <a:r>
              <a:rPr lang="zh-CN" altLang="en-US" sz="675" dirty="0" smtClean="0">
                <a:solidFill>
                  <a:srgbClr val="0062B1"/>
                </a:solidFill>
                <a:latin typeface="华文细黑"/>
                <a:ea typeface="华文细黑"/>
                <a:cs typeface="Myriad Pro"/>
              </a:rPr>
              <a:t>支</a:t>
            </a:r>
            <a:endParaRPr lang="zh-CN" altLang="en-US" sz="1350" dirty="0">
              <a:solidFill>
                <a:srgbClr val="0062B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222127" y="1422787"/>
            <a:ext cx="10804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dirty="0" smtClean="0">
                <a:solidFill>
                  <a:srgbClr val="0062B1"/>
                </a:solidFill>
                <a:latin typeface="Myriad Pro"/>
                <a:ea typeface="华文细黑"/>
                <a:cs typeface="华文细黑"/>
              </a:rPr>
              <a:t>2000</a:t>
            </a:r>
            <a:r>
              <a:rPr lang="zh-CN" altLang="en-US" sz="750" dirty="0">
                <a:solidFill>
                  <a:srgbClr val="0062B1"/>
                </a:solidFill>
                <a:latin typeface="华文细黑"/>
                <a:ea typeface="华文细黑"/>
                <a:cs typeface="华文细黑"/>
              </a:rPr>
              <a:t>万人的生命</a:t>
            </a:r>
            <a:endParaRPr lang="zh-CN" altLang="en-US" sz="1200" dirty="0">
              <a:solidFill>
                <a:srgbClr val="0062B1"/>
              </a:solidFill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517894" y="2929789"/>
            <a:ext cx="1944816" cy="162068"/>
          </a:xfrm>
          <a:prstGeom prst="roundRect">
            <a:avLst/>
          </a:prstGeom>
          <a:solidFill>
            <a:srgbClr val="7EBA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回报股东</a:t>
            </a:r>
            <a:endParaRPr lang="zh-CN" altLang="zh-CN" sz="9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517894" y="3172673"/>
            <a:ext cx="1232154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900" dirty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股东权益较</a:t>
            </a:r>
            <a:r>
              <a:rPr lang="en-US" altLang="zh-CN" sz="900" dirty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1998 </a:t>
            </a:r>
            <a:r>
              <a:rPr lang="zh-CN" altLang="zh-CN" sz="900" dirty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年上市时</a:t>
            </a:r>
            <a:r>
              <a:rPr lang="zh-CN" altLang="zh-CN" sz="900" dirty="0" smtClean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增长</a:t>
            </a:r>
            <a:r>
              <a:rPr lang="en-US" altLang="zh-CN" sz="1500" b="1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4934.59</a:t>
            </a:r>
            <a:r>
              <a:rPr lang="en-US" altLang="zh-CN" sz="1500" dirty="0" smtClean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%</a:t>
            </a:r>
            <a:endParaRPr lang="en-US" altLang="zh-CN" sz="1500" dirty="0">
              <a:solidFill>
                <a:srgbClr val="7EBA19"/>
              </a:solidFill>
              <a:latin typeface="华文细黑"/>
              <a:ea typeface="华文细黑"/>
              <a:cs typeface="华文细黑"/>
            </a:endParaRPr>
          </a:p>
          <a:p>
            <a:endParaRPr lang="en-US" altLang="zh-CN" sz="750" dirty="0">
              <a:solidFill>
                <a:srgbClr val="7EBA19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zh-CN" altLang="zh-CN" sz="900" dirty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连续</a:t>
            </a:r>
            <a:r>
              <a:rPr lang="en-US" altLang="zh-CN" sz="1500" b="1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18</a:t>
            </a:r>
            <a:r>
              <a:rPr lang="zh-CN" altLang="zh-CN" sz="900" dirty="0" smtClean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年</a:t>
            </a:r>
            <a:r>
              <a:rPr lang="zh-CN" altLang="zh-CN" sz="900" dirty="0">
                <a:solidFill>
                  <a:srgbClr val="7EBA19"/>
                </a:solidFill>
                <a:latin typeface="华文细黑"/>
                <a:ea typeface="华文细黑"/>
                <a:cs typeface="华文细黑"/>
              </a:rPr>
              <a:t>分红</a:t>
            </a:r>
            <a:endParaRPr lang="zh-CN" altLang="en-US" sz="900" dirty="0">
              <a:solidFill>
                <a:srgbClr val="7EBA19"/>
              </a:solidFill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4352" y="4242452"/>
            <a:ext cx="562341" cy="348116"/>
          </a:xfrm>
          <a:prstGeom prst="rect">
            <a:avLst/>
          </a:prstGeom>
        </p:spPr>
      </p:pic>
      <p:sp>
        <p:nvSpPr>
          <p:cNvPr id="94" name="矩形 93"/>
          <p:cNvSpPr/>
          <p:nvPr/>
        </p:nvSpPr>
        <p:spPr>
          <a:xfrm>
            <a:off x="517894" y="3133729"/>
            <a:ext cx="1944816" cy="1524785"/>
          </a:xfrm>
          <a:prstGeom prst="rect">
            <a:avLst/>
          </a:prstGeom>
          <a:noFill/>
          <a:ln>
            <a:solidFill>
              <a:srgbClr val="7EBA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75"/>
          </a:p>
        </p:txBody>
      </p:sp>
      <p:sp>
        <p:nvSpPr>
          <p:cNvPr id="95" name="矩形 94"/>
          <p:cNvSpPr/>
          <p:nvPr/>
        </p:nvSpPr>
        <p:spPr>
          <a:xfrm>
            <a:off x="4998516" y="1158408"/>
            <a:ext cx="2001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EHS</a:t>
            </a:r>
            <a:r>
              <a:rPr lang="zh-CN" altLang="en-US" sz="900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费用投入同比超过</a:t>
            </a:r>
            <a:r>
              <a:rPr lang="en-US" altLang="zh-CN" sz="1800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73%</a:t>
            </a:r>
            <a:r>
              <a:rPr lang="zh-CN" altLang="en-US" sz="675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，</a:t>
            </a:r>
            <a:endParaRPr lang="en-US" altLang="zh-CN" sz="675" dirty="0">
              <a:solidFill>
                <a:srgbClr val="7EBA19"/>
              </a:solidFill>
              <a:latin typeface="Myriad Pro"/>
              <a:ea typeface="华文细黑"/>
              <a:cs typeface="Myriad Pro"/>
            </a:endParaRPr>
          </a:p>
          <a:p>
            <a:endParaRPr lang="en-US" altLang="zh-CN" sz="1500" b="1" dirty="0">
              <a:solidFill>
                <a:srgbClr val="7EBA19"/>
              </a:solidFill>
              <a:latin typeface="Myriad Pro"/>
              <a:ea typeface="华文细黑"/>
              <a:cs typeface="Myriad Pro"/>
            </a:endParaRPr>
          </a:p>
          <a:p>
            <a:endParaRPr lang="zh-CN" altLang="en-US" sz="300" dirty="0">
              <a:solidFill>
                <a:srgbClr val="7EBA19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980510" y="1418681"/>
            <a:ext cx="1944815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25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全年减碳排</a:t>
            </a:r>
            <a:r>
              <a:rPr lang="en-US" altLang="zh-CN" sz="1800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7200</a:t>
            </a:r>
            <a:r>
              <a:rPr lang="zh-CN" altLang="en-US" sz="825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吨，节水</a:t>
            </a:r>
            <a:r>
              <a:rPr lang="en-US" altLang="zh-CN" sz="1800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180</a:t>
            </a:r>
            <a:r>
              <a:rPr lang="zh-CN" altLang="en-US" sz="825" dirty="0" smtClean="0">
                <a:solidFill>
                  <a:srgbClr val="7EBA19"/>
                </a:solidFill>
                <a:latin typeface="Myriad Pro"/>
                <a:ea typeface="华文细黑"/>
                <a:cs typeface="Myriad Pro"/>
              </a:rPr>
              <a:t>万立方米</a:t>
            </a:r>
            <a:endParaRPr lang="zh-CN" altLang="en-US" sz="300" dirty="0">
              <a:solidFill>
                <a:srgbClr val="7EBA19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938513" y="1950608"/>
            <a:ext cx="19536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900" dirty="0">
                <a:solidFill>
                  <a:srgbClr val="92D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大气氮氧化物和硫氧化物排放量</a:t>
            </a:r>
            <a:r>
              <a:rPr lang="zh-CN" altLang="zh-CN" sz="800" dirty="0">
                <a:solidFill>
                  <a:srgbClr val="92D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同比下降</a:t>
            </a:r>
            <a:r>
              <a:rPr lang="en-US" altLang="zh-CN" sz="1800" dirty="0">
                <a:solidFill>
                  <a:srgbClr val="92D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48.8%</a:t>
            </a:r>
            <a:r>
              <a:rPr lang="zh-CN" altLang="zh-CN" sz="800" dirty="0">
                <a:solidFill>
                  <a:srgbClr val="92D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及</a:t>
            </a:r>
            <a:r>
              <a:rPr lang="en-US" altLang="zh-CN" sz="1800" dirty="0">
                <a:solidFill>
                  <a:srgbClr val="92D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76.3%</a:t>
            </a:r>
            <a:endParaRPr lang="zh-CN" altLang="en-US" sz="1800" dirty="0">
              <a:solidFill>
                <a:srgbClr val="92D05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/>
            </a:endParaRPr>
          </a:p>
        </p:txBody>
      </p:sp>
      <p:sp>
        <p:nvSpPr>
          <p:cNvPr id="98" name="圆角矩形 97"/>
          <p:cNvSpPr/>
          <p:nvPr/>
        </p:nvSpPr>
        <p:spPr>
          <a:xfrm>
            <a:off x="4952396" y="952404"/>
            <a:ext cx="1944816" cy="162068"/>
          </a:xfrm>
          <a:prstGeom prst="roundRect">
            <a:avLst/>
          </a:prstGeom>
          <a:solidFill>
            <a:srgbClr val="7EBA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重视环境健康与安全</a:t>
            </a:r>
            <a:endParaRPr lang="zh-CN" altLang="zh-CN" sz="9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4952396" y="1152579"/>
            <a:ext cx="1944816" cy="1524785"/>
          </a:xfrm>
          <a:prstGeom prst="rect">
            <a:avLst/>
          </a:prstGeom>
          <a:noFill/>
          <a:ln>
            <a:solidFill>
              <a:srgbClr val="7EBA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75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67" y="2124430"/>
            <a:ext cx="371590" cy="4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rgbClr val="000000"/>
      </a:dk1>
      <a:lt1>
        <a:srgbClr val="FFFFFF"/>
      </a:lt1>
      <a:dk2>
        <a:srgbClr val="002F7B"/>
      </a:dk2>
      <a:lt2>
        <a:srgbClr val="ACCBEB"/>
      </a:lt2>
      <a:accent1>
        <a:srgbClr val="0054A6"/>
      </a:accent1>
      <a:accent2>
        <a:srgbClr val="F08900"/>
      </a:accent2>
      <a:accent3>
        <a:srgbClr val="009D85"/>
      </a:accent3>
      <a:accent4>
        <a:srgbClr val="6FBA2C"/>
      </a:accent4>
      <a:accent5>
        <a:srgbClr val="541B86"/>
      </a:accent5>
      <a:accent6>
        <a:srgbClr val="C5C3C2"/>
      </a:accent6>
      <a:hlink>
        <a:srgbClr val="0000FF"/>
      </a:hlink>
      <a:folHlink>
        <a:srgbClr val="800080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复星医药辅助图形PPT模板1（16：9）.pptx" id="{2B2B4D31-F469-48EC-A72F-C88E21FD3EFA}" vid="{AEF8276F-AF35-4DF5-9B27-BF58831C8EC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513</TotalTime>
  <Words>1399</Words>
  <Application>Microsoft Office PowerPoint</Application>
  <PresentationFormat>自定义</PresentationFormat>
  <Paragraphs>142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Myriad Pro</vt:lpstr>
      <vt:lpstr>新細明體</vt:lpstr>
      <vt:lpstr>STHeiti Light</vt:lpstr>
      <vt:lpstr>华文细黑</vt:lpstr>
      <vt:lpstr>隶书</vt:lpstr>
      <vt:lpstr>宋体</vt:lpstr>
      <vt:lpstr>微软雅黑</vt:lpstr>
      <vt:lpstr>Arial</vt:lpstr>
      <vt:lpstr>Franklin Gothic Book</vt:lpstr>
      <vt:lpstr>Wingdings</vt:lpstr>
      <vt:lpstr>自定义设计方案</vt:lpstr>
      <vt:lpstr>PowerPoint 演示文稿</vt:lpstr>
      <vt:lpstr>复星医药公司简介  复星医药社会责任理念与管理实践  复星医药社会责任优秀案例  </vt:lpstr>
      <vt:lpstr>我们的业务覆盖医疗健康全产业链</vt:lpstr>
      <vt:lpstr>我们是中国领先的医疗健康产业集团</vt:lpstr>
      <vt:lpstr>复星医药公司简介  复星医药社会责任理念与管理实践  复星医药社会责任优秀案例  </vt:lpstr>
      <vt:lpstr>PowerPoint 演示文稿</vt:lpstr>
      <vt:lpstr>追求人才和产品的可持续发展</vt:lpstr>
      <vt:lpstr>PowerPoint 演示文稿</vt:lpstr>
      <vt:lpstr>2017年社会责任报告亮点</vt:lpstr>
      <vt:lpstr>复星医药公司简介  复星医药社会责任理念与管理实践  复星医药社会责任优秀案例  </vt:lpstr>
      <vt:lpstr>精准扶贫——双千行动&amp;乡村医生健康扶贫项目</vt:lpstr>
      <vt:lpstr>助力健康“一带一路”——创新药注射用青蒿琥酯 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孙丽</dc:creator>
  <cp:lastModifiedBy>孙丽</cp:lastModifiedBy>
  <cp:revision>49</cp:revision>
  <cp:lastPrinted>1601-01-01T00:00:00Z</cp:lastPrinted>
  <dcterms:created xsi:type="dcterms:W3CDTF">2017-12-25T13:05:48Z</dcterms:created>
  <dcterms:modified xsi:type="dcterms:W3CDTF">2018-06-12T03:22:11Z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